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Paytone One"/>
      <p:regular r:id="rId59"/>
    </p:embeddedFont>
    <p:embeddedFont>
      <p:font typeface="Bebas Neue"/>
      <p:regular r:id="rId60"/>
    </p:embeddedFont>
    <p:embeddedFont>
      <p:font typeface="Questrial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9AA0A6"/>
          </p15:clr>
        </p15:guide>
        <p15:guide id="2" pos="4602">
          <p15:clr>
            <a:srgbClr val="9AA0A6"/>
          </p15:clr>
        </p15:guide>
        <p15:guide id="3" orient="horz" pos="769">
          <p15:clr>
            <a:srgbClr val="9AA0A6"/>
          </p15:clr>
        </p15:guide>
        <p15:guide id="4" pos="547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2" roundtripDataSignature="AMtx7mjtQRwmDlWbzsWuQU3FXuqmIkYt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BBE5B4-80CD-4932-8513-9D34BB887EFF}">
  <a:tblStyle styleId="{00BBE5B4-80CD-4932-8513-9D34BB887EF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4602"/>
        <p:guide pos="769" orient="horz"/>
        <p:guide pos="54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customschemas.google.com/relationships/presentationmetadata" Target="metadata"/><Relationship Id="rId61" Type="http://schemas.openxmlformats.org/officeDocument/2006/relationships/font" Target="fonts/Questrial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ebasNeu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aytoneOne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6" name="Google Shape;11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Aca nos quedamos con los 7 departamentos con mas encuestas docentes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Nos quedamos con materias con mas de 10 estudiantes y al menos 2 comentarios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6" name="Google Shape;13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2" name="Google Shape;13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8" name="Google Shape;134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5" name="Google Shape;135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Solo se analizaron materias con nota promedio menor a 3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8" name="Google Shape;13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Solo se analizaron materias con nota promedio menor a 3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Nos quedamos con materias con mas de 10 estudiantes y al menos 2 comentarios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6" name="Google Shape;141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4" name="Google Shape;142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3" name="Google Shape;144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2" name="Google Shape;146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Aca nos quedamos con los 7 departamentos con mas encuestas docentes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8" name="Google Shape;147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6" name="Google Shape;14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6" name="Google Shape;149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4" name="Google Shape;150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2" name="Google Shape;151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0" name="Google Shape;152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2" name="Google Shape;153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0" name="Google Shape;154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Aca nos quedamos con los 7 departamentos con mas encuestas docentes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3" name="Google Shape;155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Aca nos quedamos con los 7 departamentos con mas encuestas docentes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8" name="Google Shape;156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Aca nos quedamos con los 7 departamentos con mas encuestas docentes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Solo se analizaron materias con nota promedio menor a 3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BEF0E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>
            <p:ph type="ctrTitle"/>
          </p:nvPr>
        </p:nvSpPr>
        <p:spPr>
          <a:xfrm>
            <a:off x="711900" y="1386639"/>
            <a:ext cx="61962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5200"/>
              <a:buNone/>
              <a:defRPr sz="5500">
                <a:solidFill>
                  <a:srgbClr val="00C3B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4"/>
          <p:cNvSpPr txBox="1"/>
          <p:nvPr>
            <p:ph idx="1" type="subTitle"/>
          </p:nvPr>
        </p:nvSpPr>
        <p:spPr>
          <a:xfrm>
            <a:off x="711900" y="3294939"/>
            <a:ext cx="61962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1800"/>
              <a:buNone/>
              <a:defRPr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54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54"/>
          <p:cNvGrpSpPr/>
          <p:nvPr/>
        </p:nvGrpSpPr>
        <p:grpSpPr>
          <a:xfrm>
            <a:off x="6725761" y="1349068"/>
            <a:ext cx="1173854" cy="2461458"/>
            <a:chOff x="6725761" y="1349068"/>
            <a:chExt cx="1173854" cy="2461458"/>
          </a:xfrm>
        </p:grpSpPr>
        <p:grpSp>
          <p:nvGrpSpPr>
            <p:cNvPr id="14" name="Google Shape;14;p54"/>
            <p:cNvGrpSpPr/>
            <p:nvPr/>
          </p:nvGrpSpPr>
          <p:grpSpPr>
            <a:xfrm rot="-5400000">
              <a:off x="6747803" y="1327027"/>
              <a:ext cx="1129771" cy="1173854"/>
              <a:chOff x="11" y="583339"/>
              <a:chExt cx="1129771" cy="1173854"/>
            </a:xfrm>
          </p:grpSpPr>
          <p:sp>
            <p:nvSpPr>
              <p:cNvPr id="15" name="Google Shape;15;p54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rect b="b" l="l" r="r" t="t"/>
                <a:pathLst>
                  <a:path extrusionOk="0" h="1649" w="1604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4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rect b="b" l="l" r="r" t="t"/>
                <a:pathLst>
                  <a:path extrusionOk="0" h="1578" w="1589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4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rect b="b" l="l" r="r" t="t"/>
                <a:pathLst>
                  <a:path extrusionOk="0" h="1646" w="1634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4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rect b="b" l="l" r="r" t="t"/>
                <a:pathLst>
                  <a:path extrusionOk="0" h="1646" w="1626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54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rect b="b" l="l" r="r" t="t"/>
                <a:pathLst>
                  <a:path extrusionOk="0" h="1578" w="1574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54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rect b="b" l="l" r="r" t="t"/>
                <a:pathLst>
                  <a:path extrusionOk="0" h="1664" w="1846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54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4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54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rect b="b" l="l" r="r" t="t"/>
                <a:pathLst>
                  <a:path extrusionOk="0" h="1575" w="1841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4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rect b="b" l="l" r="r" t="t"/>
                <a:pathLst>
                  <a:path extrusionOk="0" h="1575" w="1861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4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rect b="b" l="l" r="r" t="t"/>
                <a:pathLst>
                  <a:path extrusionOk="0" h="1649" w="1906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4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54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4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4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rect b="b" l="l" r="r" t="t"/>
                <a:pathLst>
                  <a:path extrusionOk="0" h="1575" w="1861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4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rect b="b" l="l" r="r" t="t"/>
                <a:pathLst>
                  <a:path extrusionOk="0" h="1649" w="1846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54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4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4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4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rect b="b" l="l" r="r" t="t"/>
                <a:pathLst>
                  <a:path extrusionOk="0" h="1575" w="1861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4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rect b="b" l="l" r="r" t="t"/>
                <a:pathLst>
                  <a:path extrusionOk="0" h="1650" w="1906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54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rect b="b" l="l" r="r" t="t"/>
                <a:pathLst>
                  <a:path extrusionOk="0" h="1586" w="1846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54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rect b="b" l="l" r="r" t="t"/>
                <a:pathLst>
                  <a:path extrusionOk="0" h="1586" w="1846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4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rect b="b" l="l" r="r" t="t"/>
                <a:pathLst>
                  <a:path extrusionOk="0" h="1586" w="1846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4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rect b="b" l="l" r="r" t="t"/>
                <a:pathLst>
                  <a:path extrusionOk="0" h="1586" w="1861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54"/>
            <p:cNvGrpSpPr/>
            <p:nvPr/>
          </p:nvGrpSpPr>
          <p:grpSpPr>
            <a:xfrm rot="-5400000">
              <a:off x="6747803" y="2658714"/>
              <a:ext cx="1129771" cy="1173854"/>
              <a:chOff x="11" y="583339"/>
              <a:chExt cx="1129771" cy="1173854"/>
            </a:xfrm>
          </p:grpSpPr>
          <p:sp>
            <p:nvSpPr>
              <p:cNvPr id="41" name="Google Shape;41;p54"/>
              <p:cNvSpPr/>
              <p:nvPr/>
            </p:nvSpPr>
            <p:spPr>
              <a:xfrm>
                <a:off x="9686" y="583339"/>
                <a:ext cx="51388" cy="52830"/>
              </a:xfrm>
              <a:custGeom>
                <a:rect b="b" l="l" r="r" t="t"/>
                <a:pathLst>
                  <a:path extrusionOk="0" h="1649" w="1604">
                    <a:moveTo>
                      <a:pt x="802" y="0"/>
                    </a:moveTo>
                    <a:cubicBezTo>
                      <a:pt x="364" y="15"/>
                      <a:pt x="1" y="378"/>
                      <a:pt x="16" y="832"/>
                    </a:cubicBezTo>
                    <a:cubicBezTo>
                      <a:pt x="1" y="1270"/>
                      <a:pt x="364" y="1633"/>
                      <a:pt x="802" y="1648"/>
                    </a:cubicBezTo>
                    <a:cubicBezTo>
                      <a:pt x="1256" y="1633"/>
                      <a:pt x="1604" y="1270"/>
                      <a:pt x="1589" y="832"/>
                    </a:cubicBezTo>
                    <a:cubicBezTo>
                      <a:pt x="1604" y="378"/>
                      <a:pt x="1256" y="15"/>
                      <a:pt x="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4"/>
              <p:cNvSpPr/>
              <p:nvPr/>
            </p:nvSpPr>
            <p:spPr>
              <a:xfrm>
                <a:off x="277103" y="584524"/>
                <a:ext cx="50908" cy="50555"/>
              </a:xfrm>
              <a:custGeom>
                <a:rect b="b" l="l" r="r" t="t"/>
                <a:pathLst>
                  <a:path extrusionOk="0" h="1578" w="1589">
                    <a:moveTo>
                      <a:pt x="795" y="1"/>
                    </a:moveTo>
                    <a:cubicBezTo>
                      <a:pt x="398" y="1"/>
                      <a:pt x="1" y="265"/>
                      <a:pt x="1" y="795"/>
                    </a:cubicBezTo>
                    <a:cubicBezTo>
                      <a:pt x="1" y="1316"/>
                      <a:pt x="398" y="1577"/>
                      <a:pt x="795" y="1577"/>
                    </a:cubicBezTo>
                    <a:cubicBezTo>
                      <a:pt x="1192" y="1577"/>
                      <a:pt x="1589" y="1316"/>
                      <a:pt x="1589" y="795"/>
                    </a:cubicBezTo>
                    <a:cubicBezTo>
                      <a:pt x="1589" y="265"/>
                      <a:pt x="1192" y="1"/>
                      <a:pt x="7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4"/>
              <p:cNvSpPr/>
              <p:nvPr/>
            </p:nvSpPr>
            <p:spPr>
              <a:xfrm>
                <a:off x="543559" y="583435"/>
                <a:ext cx="52349" cy="52734"/>
              </a:xfrm>
              <a:custGeom>
                <a:rect b="b" l="l" r="r" t="t"/>
                <a:pathLst>
                  <a:path extrusionOk="0" h="1646" w="1634">
                    <a:moveTo>
                      <a:pt x="817" y="1"/>
                    </a:moveTo>
                    <a:cubicBezTo>
                      <a:pt x="409" y="1"/>
                      <a:pt x="1" y="277"/>
                      <a:pt x="31" y="829"/>
                    </a:cubicBezTo>
                    <a:cubicBezTo>
                      <a:pt x="1" y="1267"/>
                      <a:pt x="364" y="1645"/>
                      <a:pt x="817" y="1645"/>
                    </a:cubicBezTo>
                    <a:cubicBezTo>
                      <a:pt x="1271" y="1645"/>
                      <a:pt x="1619" y="1267"/>
                      <a:pt x="1604" y="829"/>
                    </a:cubicBezTo>
                    <a:cubicBezTo>
                      <a:pt x="1634" y="277"/>
                      <a:pt x="1226" y="1"/>
                      <a:pt x="8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4"/>
              <p:cNvSpPr/>
              <p:nvPr/>
            </p:nvSpPr>
            <p:spPr>
              <a:xfrm>
                <a:off x="810752" y="583435"/>
                <a:ext cx="52093" cy="52734"/>
              </a:xfrm>
              <a:custGeom>
                <a:rect b="b" l="l" r="r" t="t"/>
                <a:pathLst>
                  <a:path extrusionOk="0" h="1646" w="1626">
                    <a:moveTo>
                      <a:pt x="815" y="1"/>
                    </a:moveTo>
                    <a:cubicBezTo>
                      <a:pt x="408" y="1"/>
                      <a:pt x="0" y="277"/>
                      <a:pt x="23" y="829"/>
                    </a:cubicBezTo>
                    <a:cubicBezTo>
                      <a:pt x="8" y="1267"/>
                      <a:pt x="371" y="1645"/>
                      <a:pt x="809" y="1645"/>
                    </a:cubicBezTo>
                    <a:cubicBezTo>
                      <a:pt x="1263" y="1645"/>
                      <a:pt x="1626" y="1267"/>
                      <a:pt x="1596" y="829"/>
                    </a:cubicBezTo>
                    <a:cubicBezTo>
                      <a:pt x="1626" y="277"/>
                      <a:pt x="1221" y="1"/>
                      <a:pt x="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54"/>
              <p:cNvSpPr/>
              <p:nvPr/>
            </p:nvSpPr>
            <p:spPr>
              <a:xfrm>
                <a:off x="1078874" y="584524"/>
                <a:ext cx="50427" cy="50555"/>
              </a:xfrm>
              <a:custGeom>
                <a:rect b="b" l="l" r="r" t="t"/>
                <a:pathLst>
                  <a:path extrusionOk="0" h="1578" w="1574">
                    <a:moveTo>
                      <a:pt x="787" y="1"/>
                    </a:moveTo>
                    <a:cubicBezTo>
                      <a:pt x="394" y="1"/>
                      <a:pt x="1" y="265"/>
                      <a:pt x="1" y="795"/>
                    </a:cubicBezTo>
                    <a:cubicBezTo>
                      <a:pt x="1" y="1316"/>
                      <a:pt x="394" y="1577"/>
                      <a:pt x="787" y="1577"/>
                    </a:cubicBezTo>
                    <a:cubicBezTo>
                      <a:pt x="1180" y="1577"/>
                      <a:pt x="1574" y="1316"/>
                      <a:pt x="1574" y="795"/>
                    </a:cubicBezTo>
                    <a:cubicBezTo>
                      <a:pt x="1574" y="265"/>
                      <a:pt x="1180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4"/>
              <p:cNvSpPr/>
              <p:nvPr/>
            </p:nvSpPr>
            <p:spPr>
              <a:xfrm>
                <a:off x="1933" y="863347"/>
                <a:ext cx="59141" cy="53310"/>
              </a:xfrm>
              <a:custGeom>
                <a:rect b="b" l="l" r="r" t="t"/>
                <a:pathLst>
                  <a:path extrusionOk="0" h="1664" w="1846">
                    <a:moveTo>
                      <a:pt x="1044" y="0"/>
                    </a:moveTo>
                    <a:cubicBezTo>
                      <a:pt x="1" y="61"/>
                      <a:pt x="1" y="1603"/>
                      <a:pt x="1044" y="1663"/>
                    </a:cubicBezTo>
                    <a:cubicBezTo>
                      <a:pt x="1483" y="1648"/>
                      <a:pt x="1846" y="1270"/>
                      <a:pt x="1831" y="832"/>
                    </a:cubicBezTo>
                    <a:cubicBezTo>
                      <a:pt x="1846" y="393"/>
                      <a:pt x="1498" y="15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54"/>
              <p:cNvSpPr/>
              <p:nvPr/>
            </p:nvSpPr>
            <p:spPr>
              <a:xfrm>
                <a:off x="268870" y="863827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54"/>
              <p:cNvSpPr/>
              <p:nvPr/>
            </p:nvSpPr>
            <p:spPr>
              <a:xfrm>
                <a:off x="536287" y="863827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0"/>
                    </a:moveTo>
                    <a:cubicBezTo>
                      <a:pt x="349" y="0"/>
                      <a:pt x="1" y="817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8"/>
                      <a:pt x="1483" y="0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54"/>
              <p:cNvSpPr/>
              <p:nvPr/>
            </p:nvSpPr>
            <p:spPr>
              <a:xfrm>
                <a:off x="803383" y="863827"/>
                <a:ext cx="58981" cy="50459"/>
              </a:xfrm>
              <a:custGeom>
                <a:rect b="b" l="l" r="r" t="t"/>
                <a:pathLst>
                  <a:path extrusionOk="0" h="1575" w="1841">
                    <a:moveTo>
                      <a:pt x="1021" y="0"/>
                    </a:moveTo>
                    <a:cubicBezTo>
                      <a:pt x="352" y="0"/>
                      <a:pt x="0" y="821"/>
                      <a:pt x="480" y="1331"/>
                    </a:cubicBezTo>
                    <a:cubicBezTo>
                      <a:pt x="637" y="1499"/>
                      <a:pt x="837" y="1574"/>
                      <a:pt x="1035" y="1574"/>
                    </a:cubicBezTo>
                    <a:cubicBezTo>
                      <a:pt x="1425" y="1574"/>
                      <a:pt x="1805" y="1279"/>
                      <a:pt x="1826" y="817"/>
                    </a:cubicBezTo>
                    <a:cubicBezTo>
                      <a:pt x="1841" y="378"/>
                      <a:pt x="1493" y="0"/>
                      <a:pt x="1039" y="0"/>
                    </a:cubicBezTo>
                    <a:cubicBezTo>
                      <a:pt x="1033" y="0"/>
                      <a:pt x="1027" y="0"/>
                      <a:pt x="1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54"/>
              <p:cNvSpPr/>
              <p:nvPr/>
            </p:nvSpPr>
            <p:spPr>
              <a:xfrm>
                <a:off x="1070160" y="863827"/>
                <a:ext cx="59622" cy="50459"/>
              </a:xfrm>
              <a:custGeom>
                <a:rect b="b" l="l" r="r" t="t"/>
                <a:pathLst>
                  <a:path extrusionOk="0" h="1575" w="1861">
                    <a:moveTo>
                      <a:pt x="1059" y="0"/>
                    </a:moveTo>
                    <a:cubicBezTo>
                      <a:pt x="364" y="0"/>
                      <a:pt x="1" y="817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8"/>
                      <a:pt x="1498" y="0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54"/>
              <p:cNvSpPr/>
              <p:nvPr/>
            </p:nvSpPr>
            <p:spPr>
              <a:xfrm>
                <a:off x="11" y="1143835"/>
                <a:ext cx="61063" cy="52830"/>
              </a:xfrm>
              <a:custGeom>
                <a:rect b="b" l="l" r="r" t="t"/>
                <a:pathLst>
                  <a:path extrusionOk="0" h="1649" w="1906">
                    <a:moveTo>
                      <a:pt x="1104" y="0"/>
                    </a:moveTo>
                    <a:cubicBezTo>
                      <a:pt x="0" y="0"/>
                      <a:pt x="0" y="1649"/>
                      <a:pt x="1104" y="1649"/>
                    </a:cubicBezTo>
                    <a:cubicBezTo>
                      <a:pt x="1558" y="1634"/>
                      <a:pt x="1906" y="1271"/>
                      <a:pt x="1891" y="832"/>
                    </a:cubicBezTo>
                    <a:cubicBezTo>
                      <a:pt x="1906" y="378"/>
                      <a:pt x="1558" y="16"/>
                      <a:pt x="1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54"/>
              <p:cNvSpPr/>
              <p:nvPr/>
            </p:nvSpPr>
            <p:spPr>
              <a:xfrm>
                <a:off x="268870" y="1143835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6" y="1283"/>
                      <a:pt x="1846" y="832"/>
                    </a:cubicBezTo>
                    <a:cubicBezTo>
                      <a:pt x="1846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54"/>
              <p:cNvSpPr/>
              <p:nvPr/>
            </p:nvSpPr>
            <p:spPr>
              <a:xfrm>
                <a:off x="536287" y="1143835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0"/>
                    </a:moveTo>
                    <a:cubicBezTo>
                      <a:pt x="349" y="0"/>
                      <a:pt x="1" y="832"/>
                      <a:pt x="470" y="1331"/>
                    </a:cubicBezTo>
                    <a:cubicBezTo>
                      <a:pt x="633" y="1499"/>
                      <a:pt x="837" y="1575"/>
                      <a:pt x="1038" y="1575"/>
                    </a:cubicBezTo>
                    <a:cubicBezTo>
                      <a:pt x="1432" y="1575"/>
                      <a:pt x="1811" y="1283"/>
                      <a:pt x="1831" y="832"/>
                    </a:cubicBezTo>
                    <a:cubicBezTo>
                      <a:pt x="1846" y="378"/>
                      <a:pt x="1483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54"/>
              <p:cNvSpPr/>
              <p:nvPr/>
            </p:nvSpPr>
            <p:spPr>
              <a:xfrm>
                <a:off x="803223" y="1143835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0"/>
                    </a:moveTo>
                    <a:cubicBezTo>
                      <a:pt x="349" y="0"/>
                      <a:pt x="1" y="832"/>
                      <a:pt x="485" y="1331"/>
                    </a:cubicBezTo>
                    <a:cubicBezTo>
                      <a:pt x="643" y="1499"/>
                      <a:pt x="844" y="1575"/>
                      <a:pt x="1042" y="1575"/>
                    </a:cubicBezTo>
                    <a:cubicBezTo>
                      <a:pt x="1432" y="1575"/>
                      <a:pt x="1810" y="1283"/>
                      <a:pt x="1831" y="832"/>
                    </a:cubicBezTo>
                    <a:cubicBezTo>
                      <a:pt x="1846" y="378"/>
                      <a:pt x="1498" y="16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54"/>
              <p:cNvSpPr/>
              <p:nvPr/>
            </p:nvSpPr>
            <p:spPr>
              <a:xfrm>
                <a:off x="1070160" y="1143835"/>
                <a:ext cx="59622" cy="50459"/>
              </a:xfrm>
              <a:custGeom>
                <a:rect b="b" l="l" r="r" t="t"/>
                <a:pathLst>
                  <a:path extrusionOk="0" h="1575" w="1861">
                    <a:moveTo>
                      <a:pt x="1059" y="0"/>
                    </a:moveTo>
                    <a:cubicBezTo>
                      <a:pt x="364" y="0"/>
                      <a:pt x="1" y="832"/>
                      <a:pt x="485" y="1331"/>
                    </a:cubicBezTo>
                    <a:cubicBezTo>
                      <a:pt x="648" y="1499"/>
                      <a:pt x="852" y="1575"/>
                      <a:pt x="1053" y="1575"/>
                    </a:cubicBezTo>
                    <a:cubicBezTo>
                      <a:pt x="1447" y="1575"/>
                      <a:pt x="1825" y="1283"/>
                      <a:pt x="1846" y="832"/>
                    </a:cubicBezTo>
                    <a:cubicBezTo>
                      <a:pt x="1861" y="378"/>
                      <a:pt x="1498" y="16"/>
                      <a:pt x="10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54"/>
              <p:cNvSpPr/>
              <p:nvPr/>
            </p:nvSpPr>
            <p:spPr>
              <a:xfrm>
                <a:off x="1933" y="1424323"/>
                <a:ext cx="59141" cy="52830"/>
              </a:xfrm>
              <a:custGeom>
                <a:rect b="b" l="l" r="r" t="t"/>
                <a:pathLst>
                  <a:path extrusionOk="0" h="1649" w="1846">
                    <a:moveTo>
                      <a:pt x="1044" y="1"/>
                    </a:moveTo>
                    <a:cubicBezTo>
                      <a:pt x="1" y="46"/>
                      <a:pt x="1" y="1588"/>
                      <a:pt x="1044" y="1649"/>
                    </a:cubicBezTo>
                    <a:cubicBezTo>
                      <a:pt x="1498" y="1634"/>
                      <a:pt x="1846" y="1271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54"/>
              <p:cNvSpPr/>
              <p:nvPr/>
            </p:nvSpPr>
            <p:spPr>
              <a:xfrm>
                <a:off x="268870" y="1424323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2" y="1574"/>
                      <a:pt x="1816" y="1279"/>
                      <a:pt x="1846" y="817"/>
                    </a:cubicBezTo>
                    <a:cubicBezTo>
                      <a:pt x="1846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54"/>
              <p:cNvSpPr/>
              <p:nvPr/>
            </p:nvSpPr>
            <p:spPr>
              <a:xfrm>
                <a:off x="536287" y="1424323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1"/>
                    </a:moveTo>
                    <a:cubicBezTo>
                      <a:pt x="349" y="1"/>
                      <a:pt x="1" y="832"/>
                      <a:pt x="470" y="1331"/>
                    </a:cubicBezTo>
                    <a:cubicBezTo>
                      <a:pt x="632" y="1499"/>
                      <a:pt x="836" y="1574"/>
                      <a:pt x="1035" y="1574"/>
                    </a:cubicBezTo>
                    <a:cubicBezTo>
                      <a:pt x="1430" y="1574"/>
                      <a:pt x="1811" y="1279"/>
                      <a:pt x="1831" y="817"/>
                    </a:cubicBezTo>
                    <a:cubicBezTo>
                      <a:pt x="1846" y="379"/>
                      <a:pt x="1483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54"/>
              <p:cNvSpPr/>
              <p:nvPr/>
            </p:nvSpPr>
            <p:spPr>
              <a:xfrm>
                <a:off x="803223" y="1424323"/>
                <a:ext cx="59141" cy="50459"/>
              </a:xfrm>
              <a:custGeom>
                <a:rect b="b" l="l" r="r" t="t"/>
                <a:pathLst>
                  <a:path extrusionOk="0" h="1575" w="1846">
                    <a:moveTo>
                      <a:pt x="1044" y="1"/>
                    </a:moveTo>
                    <a:cubicBezTo>
                      <a:pt x="364" y="1"/>
                      <a:pt x="1" y="817"/>
                      <a:pt x="485" y="1331"/>
                    </a:cubicBezTo>
                    <a:cubicBezTo>
                      <a:pt x="642" y="1499"/>
                      <a:pt x="842" y="1574"/>
                      <a:pt x="1040" y="1574"/>
                    </a:cubicBezTo>
                    <a:cubicBezTo>
                      <a:pt x="1430" y="1574"/>
                      <a:pt x="1810" y="1279"/>
                      <a:pt x="1831" y="817"/>
                    </a:cubicBezTo>
                    <a:cubicBezTo>
                      <a:pt x="1846" y="379"/>
                      <a:pt x="1498" y="1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54"/>
              <p:cNvSpPr/>
              <p:nvPr/>
            </p:nvSpPr>
            <p:spPr>
              <a:xfrm>
                <a:off x="1070160" y="1424323"/>
                <a:ext cx="59622" cy="50459"/>
              </a:xfrm>
              <a:custGeom>
                <a:rect b="b" l="l" r="r" t="t"/>
                <a:pathLst>
                  <a:path extrusionOk="0" h="1575" w="1861">
                    <a:moveTo>
                      <a:pt x="1059" y="1"/>
                    </a:moveTo>
                    <a:cubicBezTo>
                      <a:pt x="364" y="1"/>
                      <a:pt x="1" y="832"/>
                      <a:pt x="485" y="1331"/>
                    </a:cubicBezTo>
                    <a:cubicBezTo>
                      <a:pt x="647" y="1499"/>
                      <a:pt x="851" y="1574"/>
                      <a:pt x="1050" y="1574"/>
                    </a:cubicBezTo>
                    <a:cubicBezTo>
                      <a:pt x="1445" y="1574"/>
                      <a:pt x="1825" y="1279"/>
                      <a:pt x="1846" y="817"/>
                    </a:cubicBezTo>
                    <a:cubicBezTo>
                      <a:pt x="1861" y="379"/>
                      <a:pt x="1498" y="1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54"/>
              <p:cNvSpPr/>
              <p:nvPr/>
            </p:nvSpPr>
            <p:spPr>
              <a:xfrm>
                <a:off x="11" y="1704331"/>
                <a:ext cx="61063" cy="52862"/>
              </a:xfrm>
              <a:custGeom>
                <a:rect b="b" l="l" r="r" t="t"/>
                <a:pathLst>
                  <a:path extrusionOk="0" h="1650" w="1906">
                    <a:moveTo>
                      <a:pt x="1104" y="1"/>
                    </a:moveTo>
                    <a:cubicBezTo>
                      <a:pt x="0" y="1"/>
                      <a:pt x="0" y="1649"/>
                      <a:pt x="1104" y="1649"/>
                    </a:cubicBezTo>
                    <a:cubicBezTo>
                      <a:pt x="1558" y="1649"/>
                      <a:pt x="1906" y="1271"/>
                      <a:pt x="1891" y="833"/>
                    </a:cubicBezTo>
                    <a:cubicBezTo>
                      <a:pt x="1906" y="379"/>
                      <a:pt x="1558" y="16"/>
                      <a:pt x="1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54"/>
              <p:cNvSpPr/>
              <p:nvPr/>
            </p:nvSpPr>
            <p:spPr>
              <a:xfrm>
                <a:off x="268870" y="1704331"/>
                <a:ext cx="59141" cy="50811"/>
              </a:xfrm>
              <a:custGeom>
                <a:rect b="b" l="l" r="r" t="t"/>
                <a:pathLst>
                  <a:path extrusionOk="0" h="1586" w="1846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46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54"/>
              <p:cNvSpPr/>
              <p:nvPr/>
            </p:nvSpPr>
            <p:spPr>
              <a:xfrm>
                <a:off x="536287" y="1704331"/>
                <a:ext cx="59141" cy="50811"/>
              </a:xfrm>
              <a:custGeom>
                <a:rect b="b" l="l" r="r" t="t"/>
                <a:pathLst>
                  <a:path extrusionOk="0" h="1586" w="1846">
                    <a:moveTo>
                      <a:pt x="1044" y="1"/>
                    </a:moveTo>
                    <a:cubicBezTo>
                      <a:pt x="349" y="1"/>
                      <a:pt x="1" y="833"/>
                      <a:pt x="470" y="1332"/>
                    </a:cubicBezTo>
                    <a:cubicBezTo>
                      <a:pt x="635" y="1507"/>
                      <a:pt x="842" y="1585"/>
                      <a:pt x="1044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83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54"/>
              <p:cNvSpPr/>
              <p:nvPr/>
            </p:nvSpPr>
            <p:spPr>
              <a:xfrm>
                <a:off x="803223" y="1704331"/>
                <a:ext cx="59141" cy="50811"/>
              </a:xfrm>
              <a:custGeom>
                <a:rect b="b" l="l" r="r" t="t"/>
                <a:pathLst>
                  <a:path extrusionOk="0" h="1586" w="1846">
                    <a:moveTo>
                      <a:pt x="1044" y="1"/>
                    </a:moveTo>
                    <a:cubicBezTo>
                      <a:pt x="349" y="1"/>
                      <a:pt x="1" y="833"/>
                      <a:pt x="485" y="1332"/>
                    </a:cubicBezTo>
                    <a:cubicBezTo>
                      <a:pt x="644" y="1507"/>
                      <a:pt x="848" y="1585"/>
                      <a:pt x="1048" y="1585"/>
                    </a:cubicBezTo>
                    <a:cubicBezTo>
                      <a:pt x="1436" y="1585"/>
                      <a:pt x="1811" y="1291"/>
                      <a:pt x="1831" y="833"/>
                    </a:cubicBezTo>
                    <a:cubicBezTo>
                      <a:pt x="1846" y="379"/>
                      <a:pt x="1498" y="16"/>
                      <a:pt x="10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54"/>
              <p:cNvSpPr/>
              <p:nvPr/>
            </p:nvSpPr>
            <p:spPr>
              <a:xfrm>
                <a:off x="1070160" y="1704331"/>
                <a:ext cx="59622" cy="50811"/>
              </a:xfrm>
              <a:custGeom>
                <a:rect b="b" l="l" r="r" t="t"/>
                <a:pathLst>
                  <a:path extrusionOk="0" h="1586" w="1861">
                    <a:moveTo>
                      <a:pt x="1059" y="1"/>
                    </a:moveTo>
                    <a:cubicBezTo>
                      <a:pt x="364" y="1"/>
                      <a:pt x="1" y="833"/>
                      <a:pt x="485" y="1332"/>
                    </a:cubicBezTo>
                    <a:cubicBezTo>
                      <a:pt x="650" y="1507"/>
                      <a:pt x="857" y="1585"/>
                      <a:pt x="1059" y="1585"/>
                    </a:cubicBezTo>
                    <a:cubicBezTo>
                      <a:pt x="1451" y="1585"/>
                      <a:pt x="1826" y="1291"/>
                      <a:pt x="1846" y="833"/>
                    </a:cubicBezTo>
                    <a:cubicBezTo>
                      <a:pt x="1861" y="379"/>
                      <a:pt x="1498" y="16"/>
                      <a:pt x="1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3"/>
          <p:cNvSpPr txBox="1"/>
          <p:nvPr>
            <p:ph type="title"/>
          </p:nvPr>
        </p:nvSpPr>
        <p:spPr>
          <a:xfrm>
            <a:off x="713225" y="3966775"/>
            <a:ext cx="7717500" cy="63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5" name="Google Shape;31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4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64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319" name="Google Shape;319;p64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4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4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4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4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4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4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4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4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4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4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4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4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4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4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4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4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4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4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4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4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4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4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4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4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64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5" name="Google Shape;345;p64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6" name="Google Shape;34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 txBox="1"/>
          <p:nvPr>
            <p:ph type="title"/>
          </p:nvPr>
        </p:nvSpPr>
        <p:spPr>
          <a:xfrm>
            <a:off x="1746945" y="1731425"/>
            <a:ext cx="2723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1" name="Google Shape;351;p66"/>
          <p:cNvSpPr txBox="1"/>
          <p:nvPr>
            <p:ph idx="2" type="title"/>
          </p:nvPr>
        </p:nvSpPr>
        <p:spPr>
          <a:xfrm>
            <a:off x="797895" y="1725525"/>
            <a:ext cx="951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2" name="Google Shape;352;p66"/>
          <p:cNvSpPr txBox="1"/>
          <p:nvPr>
            <p:ph idx="1" type="subTitle"/>
          </p:nvPr>
        </p:nvSpPr>
        <p:spPr>
          <a:xfrm>
            <a:off x="1749195" y="2248419"/>
            <a:ext cx="2723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66"/>
          <p:cNvSpPr txBox="1"/>
          <p:nvPr>
            <p:ph idx="3" type="title"/>
          </p:nvPr>
        </p:nvSpPr>
        <p:spPr>
          <a:xfrm>
            <a:off x="1746938" y="3388125"/>
            <a:ext cx="2723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4" name="Google Shape;354;p66"/>
          <p:cNvSpPr txBox="1"/>
          <p:nvPr>
            <p:ph idx="4" type="title"/>
          </p:nvPr>
        </p:nvSpPr>
        <p:spPr>
          <a:xfrm>
            <a:off x="797895" y="3388125"/>
            <a:ext cx="951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5" name="Google Shape;355;p66"/>
          <p:cNvSpPr txBox="1"/>
          <p:nvPr>
            <p:ph idx="5" type="subTitle"/>
          </p:nvPr>
        </p:nvSpPr>
        <p:spPr>
          <a:xfrm>
            <a:off x="1746938" y="3897362"/>
            <a:ext cx="2723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66"/>
          <p:cNvSpPr txBox="1"/>
          <p:nvPr>
            <p:ph idx="6" type="title"/>
          </p:nvPr>
        </p:nvSpPr>
        <p:spPr>
          <a:xfrm>
            <a:off x="5602945" y="1728250"/>
            <a:ext cx="2731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7" name="Google Shape;357;p66"/>
          <p:cNvSpPr txBox="1"/>
          <p:nvPr>
            <p:ph idx="7" type="title"/>
          </p:nvPr>
        </p:nvSpPr>
        <p:spPr>
          <a:xfrm>
            <a:off x="4659709" y="1731424"/>
            <a:ext cx="951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8" name="Google Shape;358;p66"/>
          <p:cNvSpPr txBox="1"/>
          <p:nvPr>
            <p:ph idx="8" type="subTitle"/>
          </p:nvPr>
        </p:nvSpPr>
        <p:spPr>
          <a:xfrm>
            <a:off x="5605195" y="2242520"/>
            <a:ext cx="2731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66"/>
          <p:cNvSpPr txBox="1"/>
          <p:nvPr>
            <p:ph idx="9" type="title"/>
          </p:nvPr>
        </p:nvSpPr>
        <p:spPr>
          <a:xfrm>
            <a:off x="5602945" y="3388875"/>
            <a:ext cx="2731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0" name="Google Shape;360;p66"/>
          <p:cNvSpPr txBox="1"/>
          <p:nvPr>
            <p:ph idx="13" type="title"/>
          </p:nvPr>
        </p:nvSpPr>
        <p:spPr>
          <a:xfrm>
            <a:off x="4659709" y="3389163"/>
            <a:ext cx="951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1" name="Google Shape;361;p66"/>
          <p:cNvSpPr txBox="1"/>
          <p:nvPr>
            <p:ph idx="14" type="subTitle"/>
          </p:nvPr>
        </p:nvSpPr>
        <p:spPr>
          <a:xfrm>
            <a:off x="5602945" y="3897362"/>
            <a:ext cx="2731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66"/>
          <p:cNvSpPr txBox="1"/>
          <p:nvPr>
            <p:ph idx="15" type="title"/>
          </p:nvPr>
        </p:nvSpPr>
        <p:spPr>
          <a:xfrm>
            <a:off x="723388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3" name="Google Shape;363;p66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364" name="Google Shape;364;p66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6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6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6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6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6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6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6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6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6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6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6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6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6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6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6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6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6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6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6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6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6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/>
          <p:nvPr/>
        </p:nvSpPr>
        <p:spPr>
          <a:xfrm flipH="1">
            <a:off x="6119132" y="3108750"/>
            <a:ext cx="1173900" cy="117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7"/>
          <p:cNvSpPr/>
          <p:nvPr/>
        </p:nvSpPr>
        <p:spPr>
          <a:xfrm flipH="1">
            <a:off x="2307100" y="2996400"/>
            <a:ext cx="3892200" cy="139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1850968" y="1502350"/>
            <a:ext cx="1173900" cy="117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7"/>
          <p:cNvSpPr/>
          <p:nvPr/>
        </p:nvSpPr>
        <p:spPr>
          <a:xfrm>
            <a:off x="2944700" y="1390000"/>
            <a:ext cx="3892200" cy="139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7"/>
          <p:cNvSpPr txBox="1"/>
          <p:nvPr>
            <p:ph idx="1" type="subTitle"/>
          </p:nvPr>
        </p:nvSpPr>
        <p:spPr>
          <a:xfrm>
            <a:off x="3104651" y="1502350"/>
            <a:ext cx="35715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67"/>
          <p:cNvSpPr txBox="1"/>
          <p:nvPr>
            <p:ph idx="2" type="subTitle"/>
          </p:nvPr>
        </p:nvSpPr>
        <p:spPr>
          <a:xfrm>
            <a:off x="2462650" y="3163050"/>
            <a:ext cx="35715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8" name="Google Shape;398;p67"/>
          <p:cNvSpPr txBox="1"/>
          <p:nvPr>
            <p:ph idx="3" type="title"/>
          </p:nvPr>
        </p:nvSpPr>
        <p:spPr>
          <a:xfrm>
            <a:off x="1140350" y="1502350"/>
            <a:ext cx="17193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9" name="Google Shape;399;p67"/>
          <p:cNvSpPr txBox="1"/>
          <p:nvPr>
            <p:ph idx="4" type="title"/>
          </p:nvPr>
        </p:nvSpPr>
        <p:spPr>
          <a:xfrm>
            <a:off x="6177550" y="3108750"/>
            <a:ext cx="17193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00" name="Google Shape;400;p67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401" name="Google Shape;401;p67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7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7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7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7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7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7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7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7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7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7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7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7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7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7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7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7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7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7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7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7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7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68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430" name="Google Shape;430;p68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8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8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8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8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8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8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8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8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8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8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8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8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8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8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8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8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8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8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8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8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8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8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8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8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68"/>
          <p:cNvSpPr txBox="1"/>
          <p:nvPr>
            <p:ph type="title"/>
          </p:nvPr>
        </p:nvSpPr>
        <p:spPr>
          <a:xfrm>
            <a:off x="723388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6" name="Google Shape;456;p68"/>
          <p:cNvSpPr txBox="1"/>
          <p:nvPr>
            <p:ph idx="2" type="title"/>
          </p:nvPr>
        </p:nvSpPr>
        <p:spPr>
          <a:xfrm>
            <a:off x="716622" y="1735175"/>
            <a:ext cx="57882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68"/>
          <p:cNvSpPr txBox="1"/>
          <p:nvPr>
            <p:ph idx="1" type="subTitle"/>
          </p:nvPr>
        </p:nvSpPr>
        <p:spPr>
          <a:xfrm>
            <a:off x="713225" y="2260475"/>
            <a:ext cx="57882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>
            <p:ph type="title"/>
          </p:nvPr>
        </p:nvSpPr>
        <p:spPr>
          <a:xfrm>
            <a:off x="723388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p69"/>
          <p:cNvSpPr txBox="1"/>
          <p:nvPr>
            <p:ph idx="2" type="title"/>
          </p:nvPr>
        </p:nvSpPr>
        <p:spPr>
          <a:xfrm>
            <a:off x="2620769" y="1735175"/>
            <a:ext cx="57855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2" name="Google Shape;462;p69"/>
          <p:cNvSpPr txBox="1"/>
          <p:nvPr>
            <p:ph idx="1" type="subTitle"/>
          </p:nvPr>
        </p:nvSpPr>
        <p:spPr>
          <a:xfrm>
            <a:off x="2618225" y="2260475"/>
            <a:ext cx="57855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69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69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465" name="Google Shape;465;p69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9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9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9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9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9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9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9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9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9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9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9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9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9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9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9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9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9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9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9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9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9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9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9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9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0"/>
          <p:cNvSpPr/>
          <p:nvPr/>
        </p:nvSpPr>
        <p:spPr>
          <a:xfrm>
            <a:off x="717150" y="11637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4" name="Google Shape;494;p70"/>
          <p:cNvSpPr txBox="1"/>
          <p:nvPr>
            <p:ph idx="1" type="body"/>
          </p:nvPr>
        </p:nvSpPr>
        <p:spPr>
          <a:xfrm>
            <a:off x="1924350" y="1730850"/>
            <a:ext cx="52953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Slab Light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Slab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Slab Light"/>
              <a:buChar char="■"/>
              <a:defRPr/>
            </a:lvl9pPr>
          </a:lstStyle>
          <a:p/>
        </p:txBody>
      </p:sp>
      <p:grpSp>
        <p:nvGrpSpPr>
          <p:cNvPr id="495" name="Google Shape;495;p70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496" name="Google Shape;496;p70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0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0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0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0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0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0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0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0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0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0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0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0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0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0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0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0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0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70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70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70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70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70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70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70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70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522" name="Google Shape;522;p70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70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0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0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0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70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70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0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0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70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0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0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0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70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70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70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70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70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70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70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70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70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70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0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0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50" name="Google Shape;550;p71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551" name="Google Shape;551;p71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1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1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1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1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1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1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1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1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1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1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1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1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1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1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1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1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1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1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1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1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1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1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1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1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72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580" name="Google Shape;580;p72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2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2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2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2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2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2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2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2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2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2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2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2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2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2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2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2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2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2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2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2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2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2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2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2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6" name="Google Shape;60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5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55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69" name="Google Shape;69;p55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5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5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5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5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5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5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5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5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5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5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5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5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5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5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5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5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5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5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5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5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5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5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5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5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55"/>
          <p:cNvSpPr txBox="1"/>
          <p:nvPr>
            <p:ph type="title"/>
          </p:nvPr>
        </p:nvSpPr>
        <p:spPr>
          <a:xfrm>
            <a:off x="1602450" y="1456075"/>
            <a:ext cx="5939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55"/>
          <p:cNvSpPr txBox="1"/>
          <p:nvPr>
            <p:ph idx="1" type="subTitle"/>
          </p:nvPr>
        </p:nvSpPr>
        <p:spPr>
          <a:xfrm>
            <a:off x="1602450" y="1999350"/>
            <a:ext cx="59391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73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609" name="Google Shape;609;p73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3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73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3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73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3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3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3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3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3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3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3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3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3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3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3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3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3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3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3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3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3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3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3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3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5" name="Google Shape;635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p74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639" name="Google Shape;639;p74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4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4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4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4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4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4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4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4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4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4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4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4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4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4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4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4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4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4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4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4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4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4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4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4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5" name="Google Shape;66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68" name="Google Shape;668;p75"/>
          <p:cNvGrpSpPr/>
          <p:nvPr/>
        </p:nvGrpSpPr>
        <p:grpSpPr>
          <a:xfrm rot="-5400000">
            <a:off x="332988" y="295378"/>
            <a:ext cx="1129771" cy="1173854"/>
            <a:chOff x="11" y="583339"/>
            <a:chExt cx="1129771" cy="1173854"/>
          </a:xfrm>
        </p:grpSpPr>
        <p:sp>
          <p:nvSpPr>
            <p:cNvPr id="669" name="Google Shape;669;p75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5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5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5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5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5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5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5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5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5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5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5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5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5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5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5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5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5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5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5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5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5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5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5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5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6"/>
          <p:cNvSpPr txBox="1"/>
          <p:nvPr>
            <p:ph type="title"/>
          </p:nvPr>
        </p:nvSpPr>
        <p:spPr>
          <a:xfrm>
            <a:off x="2391900" y="3044542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7" name="Google Shape;697;p76"/>
          <p:cNvSpPr txBox="1"/>
          <p:nvPr>
            <p:ph idx="1" type="subTitle"/>
          </p:nvPr>
        </p:nvSpPr>
        <p:spPr>
          <a:xfrm>
            <a:off x="1996200" y="1567050"/>
            <a:ext cx="5151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76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9" name="Google Shape;699;p76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700" name="Google Shape;700;p76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6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6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6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6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6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6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6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6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6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6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6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6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6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6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6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6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6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6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6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6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6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6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6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6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8" name="Google Shape;728;p77"/>
          <p:cNvSpPr txBox="1"/>
          <p:nvPr>
            <p:ph idx="2" type="title"/>
          </p:nvPr>
        </p:nvSpPr>
        <p:spPr>
          <a:xfrm>
            <a:off x="720000" y="299448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9" name="Google Shape;729;p77"/>
          <p:cNvSpPr txBox="1"/>
          <p:nvPr>
            <p:ph idx="1" type="subTitle"/>
          </p:nvPr>
        </p:nvSpPr>
        <p:spPr>
          <a:xfrm>
            <a:off x="720000" y="3534450"/>
            <a:ext cx="2336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77"/>
          <p:cNvSpPr txBox="1"/>
          <p:nvPr>
            <p:ph idx="3" type="title"/>
          </p:nvPr>
        </p:nvSpPr>
        <p:spPr>
          <a:xfrm>
            <a:off x="3403800" y="299448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1" name="Google Shape;731;p77"/>
          <p:cNvSpPr txBox="1"/>
          <p:nvPr>
            <p:ph idx="4" type="subTitle"/>
          </p:nvPr>
        </p:nvSpPr>
        <p:spPr>
          <a:xfrm>
            <a:off x="3403800" y="3534450"/>
            <a:ext cx="2336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77"/>
          <p:cNvSpPr txBox="1"/>
          <p:nvPr>
            <p:ph idx="5" type="title"/>
          </p:nvPr>
        </p:nvSpPr>
        <p:spPr>
          <a:xfrm>
            <a:off x="6087600" y="299448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3" name="Google Shape;733;p77"/>
          <p:cNvSpPr txBox="1"/>
          <p:nvPr>
            <p:ph idx="6" type="subTitle"/>
          </p:nvPr>
        </p:nvSpPr>
        <p:spPr>
          <a:xfrm>
            <a:off x="6087600" y="3534450"/>
            <a:ext cx="2336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4" name="Google Shape;734;p77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735" name="Google Shape;735;p77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7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7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7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7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7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7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7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7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7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7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7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7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7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7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7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7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7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7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7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7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7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7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7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7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0" name="Google Shape;760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3" name="Google Shape;763;p78"/>
          <p:cNvSpPr txBox="1"/>
          <p:nvPr>
            <p:ph idx="2" type="title"/>
          </p:nvPr>
        </p:nvSpPr>
        <p:spPr>
          <a:xfrm>
            <a:off x="720000" y="1987581"/>
            <a:ext cx="2305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4" name="Google Shape;764;p78"/>
          <p:cNvSpPr txBox="1"/>
          <p:nvPr>
            <p:ph idx="1" type="subTitle"/>
          </p:nvPr>
        </p:nvSpPr>
        <p:spPr>
          <a:xfrm>
            <a:off x="720000" y="239858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78"/>
          <p:cNvSpPr txBox="1"/>
          <p:nvPr>
            <p:ph idx="3" type="title"/>
          </p:nvPr>
        </p:nvSpPr>
        <p:spPr>
          <a:xfrm>
            <a:off x="3419271" y="1987581"/>
            <a:ext cx="2305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6" name="Google Shape;766;p78"/>
          <p:cNvSpPr txBox="1"/>
          <p:nvPr>
            <p:ph idx="4" type="subTitle"/>
          </p:nvPr>
        </p:nvSpPr>
        <p:spPr>
          <a:xfrm>
            <a:off x="3419271" y="239858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78"/>
          <p:cNvSpPr txBox="1"/>
          <p:nvPr>
            <p:ph idx="5" type="title"/>
          </p:nvPr>
        </p:nvSpPr>
        <p:spPr>
          <a:xfrm>
            <a:off x="720000" y="3755949"/>
            <a:ext cx="2305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8" name="Google Shape;768;p78"/>
          <p:cNvSpPr txBox="1"/>
          <p:nvPr>
            <p:ph idx="6" type="subTitle"/>
          </p:nvPr>
        </p:nvSpPr>
        <p:spPr>
          <a:xfrm>
            <a:off x="720000" y="416694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78"/>
          <p:cNvSpPr txBox="1"/>
          <p:nvPr>
            <p:ph idx="7" type="title"/>
          </p:nvPr>
        </p:nvSpPr>
        <p:spPr>
          <a:xfrm>
            <a:off x="3419271" y="3755949"/>
            <a:ext cx="2305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0" name="Google Shape;770;p78"/>
          <p:cNvSpPr txBox="1"/>
          <p:nvPr>
            <p:ph idx="8" type="subTitle"/>
          </p:nvPr>
        </p:nvSpPr>
        <p:spPr>
          <a:xfrm>
            <a:off x="3419271" y="416694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78"/>
          <p:cNvSpPr txBox="1"/>
          <p:nvPr>
            <p:ph idx="9" type="title"/>
          </p:nvPr>
        </p:nvSpPr>
        <p:spPr>
          <a:xfrm>
            <a:off x="6118549" y="1987581"/>
            <a:ext cx="2305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2" name="Google Shape;772;p78"/>
          <p:cNvSpPr txBox="1"/>
          <p:nvPr>
            <p:ph idx="13" type="subTitle"/>
          </p:nvPr>
        </p:nvSpPr>
        <p:spPr>
          <a:xfrm>
            <a:off x="6118549" y="239858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78"/>
          <p:cNvSpPr txBox="1"/>
          <p:nvPr>
            <p:ph idx="14" type="title"/>
          </p:nvPr>
        </p:nvSpPr>
        <p:spPr>
          <a:xfrm>
            <a:off x="6118549" y="3755949"/>
            <a:ext cx="2305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4" name="Google Shape;774;p78"/>
          <p:cNvSpPr txBox="1"/>
          <p:nvPr>
            <p:ph idx="15" type="subTitle"/>
          </p:nvPr>
        </p:nvSpPr>
        <p:spPr>
          <a:xfrm>
            <a:off x="6118549" y="416694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5" name="Google Shape;775;p78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776" name="Google Shape;776;p78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8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8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8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8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8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8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8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8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8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8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8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8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8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8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8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8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8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8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8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8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8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8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8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8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p78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802" name="Google Shape;802;p78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8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8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8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8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8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8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8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8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8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8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8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8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8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8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8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8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8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8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8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8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8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8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8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8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Google Shape;827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9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0" name="Google Shape;830;p79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831" name="Google Shape;831;p79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9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9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9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9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9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9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9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9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9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9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9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9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9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9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9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9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9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9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9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9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9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9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9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9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6" name="Google Shape;856;p79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7" name="Google Shape;857;p79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858" name="Google Shape;858;p79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9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9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9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9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9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9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9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9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9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9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9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9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9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9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9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9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9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9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9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9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9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9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9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9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" name="Google Shape;883;p79"/>
          <p:cNvSpPr txBox="1"/>
          <p:nvPr>
            <p:ph type="title"/>
          </p:nvPr>
        </p:nvSpPr>
        <p:spPr>
          <a:xfrm>
            <a:off x="2642625" y="540000"/>
            <a:ext cx="38589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884" name="Google Shape;884;p79"/>
          <p:cNvSpPr txBox="1"/>
          <p:nvPr>
            <p:ph idx="1" type="subTitle"/>
          </p:nvPr>
        </p:nvSpPr>
        <p:spPr>
          <a:xfrm>
            <a:off x="2642625" y="1246025"/>
            <a:ext cx="3858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79"/>
          <p:cNvSpPr txBox="1"/>
          <p:nvPr>
            <p:ph idx="2" type="title"/>
          </p:nvPr>
        </p:nvSpPr>
        <p:spPr>
          <a:xfrm>
            <a:off x="2642625" y="2036332"/>
            <a:ext cx="38589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886" name="Google Shape;886;p79"/>
          <p:cNvSpPr txBox="1"/>
          <p:nvPr>
            <p:ph idx="3" type="subTitle"/>
          </p:nvPr>
        </p:nvSpPr>
        <p:spPr>
          <a:xfrm>
            <a:off x="2642625" y="2742358"/>
            <a:ext cx="3858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79"/>
          <p:cNvSpPr txBox="1"/>
          <p:nvPr>
            <p:ph idx="4" type="title"/>
          </p:nvPr>
        </p:nvSpPr>
        <p:spPr>
          <a:xfrm>
            <a:off x="2642625" y="3539364"/>
            <a:ext cx="38589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888" name="Google Shape;888;p79"/>
          <p:cNvSpPr txBox="1"/>
          <p:nvPr>
            <p:ph idx="5" type="subTitle"/>
          </p:nvPr>
        </p:nvSpPr>
        <p:spPr>
          <a:xfrm>
            <a:off x="2642625" y="4245389"/>
            <a:ext cx="38589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0"/>
          <p:cNvSpPr txBox="1"/>
          <p:nvPr>
            <p:ph type="ctrTitle"/>
          </p:nvPr>
        </p:nvSpPr>
        <p:spPr>
          <a:xfrm>
            <a:off x="720000" y="535147"/>
            <a:ext cx="77040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2" name="Google Shape;892;p80"/>
          <p:cNvSpPr txBox="1"/>
          <p:nvPr>
            <p:ph idx="1" type="subTitle"/>
          </p:nvPr>
        </p:nvSpPr>
        <p:spPr>
          <a:xfrm>
            <a:off x="2642538" y="2088400"/>
            <a:ext cx="38589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3" name="Google Shape;893;p80"/>
          <p:cNvSpPr/>
          <p:nvPr/>
        </p:nvSpPr>
        <p:spPr>
          <a:xfrm>
            <a:off x="13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4" name="Google Shape;894;p80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895" name="Google Shape;895;p80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80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80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80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80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80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80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80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80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80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80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80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80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0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80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80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80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80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80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80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80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80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0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0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0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" name="Google Shape;920;p80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921" name="Google Shape;921;p80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0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0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0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0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0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0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0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0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0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0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0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0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0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0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0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0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0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0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0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0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0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0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0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0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6" name="Google Shape;946;p80"/>
          <p:cNvSpPr txBox="1"/>
          <p:nvPr/>
        </p:nvSpPr>
        <p:spPr>
          <a:xfrm>
            <a:off x="2246550" y="3268602"/>
            <a:ext cx="4650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b="1" i="0" lang="en" sz="1400" u="none" cap="none" strike="noStrike">
                <a:solidFill>
                  <a:schemeClr val="accen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b="1" i="0" lang="en" sz="1400" u="none" cap="none" strike="noStrike">
                <a:solidFill>
                  <a:schemeClr val="accen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b="1" i="0" lang="en" sz="1400" u="none" cap="none" strike="noStrike">
                <a:solidFill>
                  <a:schemeClr val="accent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47" name="Google Shape;947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81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950" name="Google Shape;950;p81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1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1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1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1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1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1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1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1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1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1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1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1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1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1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1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1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1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1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1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1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1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1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1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1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5" name="Google Shape;975;p81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976" name="Google Shape;976;p81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1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1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1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1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1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1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1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1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1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1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1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1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1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1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1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1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1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1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1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1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1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1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1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1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6"/>
          <p:cNvSpPr/>
          <p:nvPr/>
        </p:nvSpPr>
        <p:spPr>
          <a:xfrm>
            <a:off x="0" y="807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56"/>
          <p:cNvGrpSpPr/>
          <p:nvPr/>
        </p:nvGrpSpPr>
        <p:grpSpPr>
          <a:xfrm rot="-5400000">
            <a:off x="7669066" y="296839"/>
            <a:ext cx="1129771" cy="1173854"/>
            <a:chOff x="11" y="583339"/>
            <a:chExt cx="1129771" cy="1173854"/>
          </a:xfrm>
        </p:grpSpPr>
        <p:sp>
          <p:nvSpPr>
            <p:cNvPr id="100" name="Google Shape;100;p56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6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6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6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6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6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6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6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6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6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6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6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6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6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6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6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6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6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6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6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6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6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6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6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6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56"/>
          <p:cNvSpPr txBox="1"/>
          <p:nvPr>
            <p:ph idx="1" type="body"/>
          </p:nvPr>
        </p:nvSpPr>
        <p:spPr>
          <a:xfrm>
            <a:off x="720000" y="1144413"/>
            <a:ext cx="77040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27" name="Google Shape;12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7"/>
          <p:cNvSpPr/>
          <p:nvPr/>
        </p:nvSpPr>
        <p:spPr>
          <a:xfrm>
            <a:off x="717150" y="935100"/>
            <a:ext cx="7709700" cy="327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7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31" name="Google Shape;131;p57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132" name="Google Shape;132;p57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7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7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7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7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7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7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7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7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7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7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7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7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7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7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7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7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7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7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7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7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7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7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7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7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57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158" name="Google Shape;158;p57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7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7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7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7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7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7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7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7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7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7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7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7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7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7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7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7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7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7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7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7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7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7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7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7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9"/>
          <p:cNvSpPr/>
          <p:nvPr/>
        </p:nvSpPr>
        <p:spPr>
          <a:xfrm>
            <a:off x="0" y="3095775"/>
            <a:ext cx="6501300" cy="205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59"/>
          <p:cNvGrpSpPr/>
          <p:nvPr/>
        </p:nvGrpSpPr>
        <p:grpSpPr>
          <a:xfrm rot="-5400000">
            <a:off x="348315" y="3682261"/>
            <a:ext cx="1129771" cy="1173854"/>
            <a:chOff x="11" y="583339"/>
            <a:chExt cx="1129771" cy="1173854"/>
          </a:xfrm>
        </p:grpSpPr>
        <p:sp>
          <p:nvSpPr>
            <p:cNvPr id="189" name="Google Shape;189;p59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9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9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9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9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9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9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9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9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9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9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9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9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9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9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9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9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9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9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9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9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9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9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9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9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59"/>
          <p:cNvSpPr txBox="1"/>
          <p:nvPr>
            <p:ph type="title"/>
          </p:nvPr>
        </p:nvSpPr>
        <p:spPr>
          <a:xfrm>
            <a:off x="720500" y="2574469"/>
            <a:ext cx="38520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59"/>
          <p:cNvSpPr txBox="1"/>
          <p:nvPr>
            <p:ph idx="2" type="title"/>
          </p:nvPr>
        </p:nvSpPr>
        <p:spPr>
          <a:xfrm>
            <a:off x="720000" y="1799269"/>
            <a:ext cx="3852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6" name="Google Shape;216;p59"/>
          <p:cNvSpPr txBox="1"/>
          <p:nvPr>
            <p:ph idx="1" type="subTitle"/>
          </p:nvPr>
        </p:nvSpPr>
        <p:spPr>
          <a:xfrm>
            <a:off x="5096513" y="2141500"/>
            <a:ext cx="3327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0"/>
          <p:cNvSpPr/>
          <p:nvPr/>
        </p:nvSpPr>
        <p:spPr>
          <a:xfrm rot="5400000">
            <a:off x="2345225" y="-1157218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0"/>
          <p:cNvSpPr/>
          <p:nvPr/>
        </p:nvSpPr>
        <p:spPr>
          <a:xfrm rot="5400000">
            <a:off x="4987725" y="973920"/>
            <a:ext cx="1823700" cy="651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60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222" name="Google Shape;222;p60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0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0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0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0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0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0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0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0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0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0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0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0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0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0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0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0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0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0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0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0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0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60"/>
          <p:cNvSpPr txBox="1"/>
          <p:nvPr>
            <p:ph idx="1" type="subTitle"/>
          </p:nvPr>
        </p:nvSpPr>
        <p:spPr>
          <a:xfrm>
            <a:off x="720000" y="1451282"/>
            <a:ext cx="1729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60"/>
          <p:cNvSpPr txBox="1"/>
          <p:nvPr>
            <p:ph idx="2" type="subTitle"/>
          </p:nvPr>
        </p:nvSpPr>
        <p:spPr>
          <a:xfrm>
            <a:off x="3346901" y="3569025"/>
            <a:ext cx="1729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60"/>
          <p:cNvSpPr txBox="1"/>
          <p:nvPr>
            <p:ph idx="3" type="subTitle"/>
          </p:nvPr>
        </p:nvSpPr>
        <p:spPr>
          <a:xfrm>
            <a:off x="2449150" y="1451282"/>
            <a:ext cx="33426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0"/>
          <p:cNvSpPr txBox="1"/>
          <p:nvPr>
            <p:ph idx="4" type="subTitle"/>
          </p:nvPr>
        </p:nvSpPr>
        <p:spPr>
          <a:xfrm>
            <a:off x="5104675" y="3569025"/>
            <a:ext cx="33426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5" name="Google Shape;255;p61"/>
          <p:cNvGrpSpPr/>
          <p:nvPr/>
        </p:nvGrpSpPr>
        <p:grpSpPr>
          <a:xfrm rot="-5400000">
            <a:off x="332988" y="295378"/>
            <a:ext cx="1129771" cy="1173854"/>
            <a:chOff x="11" y="583339"/>
            <a:chExt cx="1129771" cy="1173854"/>
          </a:xfrm>
        </p:grpSpPr>
        <p:sp>
          <p:nvSpPr>
            <p:cNvPr id="256" name="Google Shape;256;p61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1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1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1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1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1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1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1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1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1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1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1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1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1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1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1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1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1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1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1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1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1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1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1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1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2"/>
          <p:cNvSpPr/>
          <p:nvPr/>
        </p:nvSpPr>
        <p:spPr>
          <a:xfrm>
            <a:off x="7316550" y="0"/>
            <a:ext cx="182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62"/>
          <p:cNvGrpSpPr/>
          <p:nvPr/>
        </p:nvGrpSpPr>
        <p:grpSpPr>
          <a:xfrm rot="-5400000">
            <a:off x="7661788" y="304268"/>
            <a:ext cx="1129771" cy="1173854"/>
            <a:chOff x="11" y="583339"/>
            <a:chExt cx="1129771" cy="1173854"/>
          </a:xfrm>
        </p:grpSpPr>
        <p:sp>
          <p:nvSpPr>
            <p:cNvPr id="285" name="Google Shape;285;p62"/>
            <p:cNvSpPr/>
            <p:nvPr/>
          </p:nvSpPr>
          <p:spPr>
            <a:xfrm>
              <a:off x="9686" y="583339"/>
              <a:ext cx="51388" cy="52830"/>
            </a:xfrm>
            <a:custGeom>
              <a:rect b="b" l="l" r="r" t="t"/>
              <a:pathLst>
                <a:path extrusionOk="0" h="1649" w="1604">
                  <a:moveTo>
                    <a:pt x="802" y="0"/>
                  </a:moveTo>
                  <a:cubicBezTo>
                    <a:pt x="364" y="15"/>
                    <a:pt x="1" y="378"/>
                    <a:pt x="16" y="832"/>
                  </a:cubicBezTo>
                  <a:cubicBezTo>
                    <a:pt x="1" y="1270"/>
                    <a:pt x="364" y="1633"/>
                    <a:pt x="802" y="1648"/>
                  </a:cubicBezTo>
                  <a:cubicBezTo>
                    <a:pt x="1256" y="1633"/>
                    <a:pt x="1604" y="1270"/>
                    <a:pt x="1589" y="832"/>
                  </a:cubicBezTo>
                  <a:cubicBezTo>
                    <a:pt x="1604" y="378"/>
                    <a:pt x="1256" y="15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2"/>
            <p:cNvSpPr/>
            <p:nvPr/>
          </p:nvSpPr>
          <p:spPr>
            <a:xfrm>
              <a:off x="277103" y="584524"/>
              <a:ext cx="50908" cy="50555"/>
            </a:xfrm>
            <a:custGeom>
              <a:rect b="b" l="l" r="r" t="t"/>
              <a:pathLst>
                <a:path extrusionOk="0" h="1578" w="1589">
                  <a:moveTo>
                    <a:pt x="795" y="1"/>
                  </a:moveTo>
                  <a:cubicBezTo>
                    <a:pt x="398" y="1"/>
                    <a:pt x="1" y="265"/>
                    <a:pt x="1" y="795"/>
                  </a:cubicBezTo>
                  <a:cubicBezTo>
                    <a:pt x="1" y="1316"/>
                    <a:pt x="398" y="1577"/>
                    <a:pt x="795" y="1577"/>
                  </a:cubicBezTo>
                  <a:cubicBezTo>
                    <a:pt x="1192" y="1577"/>
                    <a:pt x="1589" y="1316"/>
                    <a:pt x="1589" y="795"/>
                  </a:cubicBezTo>
                  <a:cubicBezTo>
                    <a:pt x="1589" y="265"/>
                    <a:pt x="1192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2"/>
            <p:cNvSpPr/>
            <p:nvPr/>
          </p:nvSpPr>
          <p:spPr>
            <a:xfrm>
              <a:off x="543559" y="583435"/>
              <a:ext cx="52349" cy="52734"/>
            </a:xfrm>
            <a:custGeom>
              <a:rect b="b" l="l" r="r" t="t"/>
              <a:pathLst>
                <a:path extrusionOk="0" h="1646" w="1634">
                  <a:moveTo>
                    <a:pt x="817" y="1"/>
                  </a:moveTo>
                  <a:cubicBezTo>
                    <a:pt x="409" y="1"/>
                    <a:pt x="1" y="277"/>
                    <a:pt x="31" y="829"/>
                  </a:cubicBezTo>
                  <a:cubicBezTo>
                    <a:pt x="1" y="1267"/>
                    <a:pt x="364" y="1645"/>
                    <a:pt x="817" y="1645"/>
                  </a:cubicBezTo>
                  <a:cubicBezTo>
                    <a:pt x="1271" y="1645"/>
                    <a:pt x="1619" y="1267"/>
                    <a:pt x="1604" y="829"/>
                  </a:cubicBezTo>
                  <a:cubicBezTo>
                    <a:pt x="1634" y="277"/>
                    <a:pt x="1226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2"/>
            <p:cNvSpPr/>
            <p:nvPr/>
          </p:nvSpPr>
          <p:spPr>
            <a:xfrm>
              <a:off x="810752" y="583435"/>
              <a:ext cx="52093" cy="52734"/>
            </a:xfrm>
            <a:custGeom>
              <a:rect b="b" l="l" r="r" t="t"/>
              <a:pathLst>
                <a:path extrusionOk="0" h="1646" w="1626">
                  <a:moveTo>
                    <a:pt x="815" y="1"/>
                  </a:moveTo>
                  <a:cubicBezTo>
                    <a:pt x="408" y="1"/>
                    <a:pt x="0" y="277"/>
                    <a:pt x="23" y="829"/>
                  </a:cubicBezTo>
                  <a:cubicBezTo>
                    <a:pt x="8" y="1267"/>
                    <a:pt x="371" y="1645"/>
                    <a:pt x="809" y="1645"/>
                  </a:cubicBezTo>
                  <a:cubicBezTo>
                    <a:pt x="1263" y="1645"/>
                    <a:pt x="1626" y="1267"/>
                    <a:pt x="1596" y="829"/>
                  </a:cubicBezTo>
                  <a:cubicBezTo>
                    <a:pt x="1626" y="277"/>
                    <a:pt x="1221" y="1"/>
                    <a:pt x="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2"/>
            <p:cNvSpPr/>
            <p:nvPr/>
          </p:nvSpPr>
          <p:spPr>
            <a:xfrm>
              <a:off x="1078874" y="584524"/>
              <a:ext cx="50427" cy="50555"/>
            </a:xfrm>
            <a:custGeom>
              <a:rect b="b" l="l" r="r" t="t"/>
              <a:pathLst>
                <a:path extrusionOk="0" h="1578" w="1574">
                  <a:moveTo>
                    <a:pt x="787" y="1"/>
                  </a:moveTo>
                  <a:cubicBezTo>
                    <a:pt x="394" y="1"/>
                    <a:pt x="1" y="265"/>
                    <a:pt x="1" y="795"/>
                  </a:cubicBezTo>
                  <a:cubicBezTo>
                    <a:pt x="1" y="1316"/>
                    <a:pt x="394" y="1577"/>
                    <a:pt x="787" y="1577"/>
                  </a:cubicBezTo>
                  <a:cubicBezTo>
                    <a:pt x="1180" y="1577"/>
                    <a:pt x="1574" y="1316"/>
                    <a:pt x="1574" y="795"/>
                  </a:cubicBezTo>
                  <a:cubicBezTo>
                    <a:pt x="1574" y="265"/>
                    <a:pt x="1180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2"/>
            <p:cNvSpPr/>
            <p:nvPr/>
          </p:nvSpPr>
          <p:spPr>
            <a:xfrm>
              <a:off x="1933" y="863347"/>
              <a:ext cx="59141" cy="53310"/>
            </a:xfrm>
            <a:custGeom>
              <a:rect b="b" l="l" r="r" t="t"/>
              <a:pathLst>
                <a:path extrusionOk="0" h="1664" w="1846">
                  <a:moveTo>
                    <a:pt x="1044" y="0"/>
                  </a:moveTo>
                  <a:cubicBezTo>
                    <a:pt x="1" y="61"/>
                    <a:pt x="1" y="1603"/>
                    <a:pt x="1044" y="1663"/>
                  </a:cubicBezTo>
                  <a:cubicBezTo>
                    <a:pt x="1483" y="1648"/>
                    <a:pt x="1846" y="1270"/>
                    <a:pt x="1831" y="832"/>
                  </a:cubicBezTo>
                  <a:cubicBezTo>
                    <a:pt x="1846" y="393"/>
                    <a:pt x="1498" y="15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2"/>
            <p:cNvSpPr/>
            <p:nvPr/>
          </p:nvSpPr>
          <p:spPr>
            <a:xfrm>
              <a:off x="268870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2"/>
            <p:cNvSpPr/>
            <p:nvPr/>
          </p:nvSpPr>
          <p:spPr>
            <a:xfrm>
              <a:off x="536287" y="863827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17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8"/>
                    <a:pt x="1483" y="0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2"/>
            <p:cNvSpPr/>
            <p:nvPr/>
          </p:nvSpPr>
          <p:spPr>
            <a:xfrm>
              <a:off x="803383" y="863827"/>
              <a:ext cx="58981" cy="50459"/>
            </a:xfrm>
            <a:custGeom>
              <a:rect b="b" l="l" r="r" t="t"/>
              <a:pathLst>
                <a:path extrusionOk="0" h="1575" w="1841">
                  <a:moveTo>
                    <a:pt x="1021" y="0"/>
                  </a:moveTo>
                  <a:cubicBezTo>
                    <a:pt x="352" y="0"/>
                    <a:pt x="0" y="821"/>
                    <a:pt x="480" y="1331"/>
                  </a:cubicBezTo>
                  <a:cubicBezTo>
                    <a:pt x="637" y="1499"/>
                    <a:pt x="837" y="1574"/>
                    <a:pt x="1035" y="1574"/>
                  </a:cubicBezTo>
                  <a:cubicBezTo>
                    <a:pt x="1425" y="1574"/>
                    <a:pt x="1805" y="1279"/>
                    <a:pt x="1826" y="817"/>
                  </a:cubicBezTo>
                  <a:cubicBezTo>
                    <a:pt x="1841" y="378"/>
                    <a:pt x="1493" y="0"/>
                    <a:pt x="1039" y="0"/>
                  </a:cubicBezTo>
                  <a:cubicBezTo>
                    <a:pt x="1033" y="0"/>
                    <a:pt x="1027" y="0"/>
                    <a:pt x="1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2"/>
            <p:cNvSpPr/>
            <p:nvPr/>
          </p:nvSpPr>
          <p:spPr>
            <a:xfrm>
              <a:off x="1070160" y="863827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17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8"/>
                    <a:pt x="149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2"/>
            <p:cNvSpPr/>
            <p:nvPr/>
          </p:nvSpPr>
          <p:spPr>
            <a:xfrm>
              <a:off x="11" y="1143835"/>
              <a:ext cx="61063" cy="52830"/>
            </a:xfrm>
            <a:custGeom>
              <a:rect b="b" l="l" r="r" t="t"/>
              <a:pathLst>
                <a:path extrusionOk="0" h="1649" w="1906">
                  <a:moveTo>
                    <a:pt x="1104" y="0"/>
                  </a:moveTo>
                  <a:cubicBezTo>
                    <a:pt x="0" y="0"/>
                    <a:pt x="0" y="1649"/>
                    <a:pt x="1104" y="1649"/>
                  </a:cubicBezTo>
                  <a:cubicBezTo>
                    <a:pt x="1558" y="1634"/>
                    <a:pt x="1906" y="1271"/>
                    <a:pt x="1891" y="832"/>
                  </a:cubicBezTo>
                  <a:cubicBezTo>
                    <a:pt x="1906" y="378"/>
                    <a:pt x="1558" y="16"/>
                    <a:pt x="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2"/>
            <p:cNvSpPr/>
            <p:nvPr/>
          </p:nvSpPr>
          <p:spPr>
            <a:xfrm>
              <a:off x="268870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6" y="1283"/>
                    <a:pt x="1846" y="832"/>
                  </a:cubicBezTo>
                  <a:cubicBezTo>
                    <a:pt x="1846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2"/>
            <p:cNvSpPr/>
            <p:nvPr/>
          </p:nvSpPr>
          <p:spPr>
            <a:xfrm>
              <a:off x="536287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70" y="1331"/>
                  </a:cubicBezTo>
                  <a:cubicBezTo>
                    <a:pt x="633" y="1499"/>
                    <a:pt x="837" y="1575"/>
                    <a:pt x="1038" y="1575"/>
                  </a:cubicBezTo>
                  <a:cubicBezTo>
                    <a:pt x="1432" y="1575"/>
                    <a:pt x="1811" y="1283"/>
                    <a:pt x="1831" y="832"/>
                  </a:cubicBezTo>
                  <a:cubicBezTo>
                    <a:pt x="1846" y="378"/>
                    <a:pt x="1483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2"/>
            <p:cNvSpPr/>
            <p:nvPr/>
          </p:nvSpPr>
          <p:spPr>
            <a:xfrm>
              <a:off x="803223" y="1143835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0"/>
                  </a:moveTo>
                  <a:cubicBezTo>
                    <a:pt x="349" y="0"/>
                    <a:pt x="1" y="832"/>
                    <a:pt x="485" y="1331"/>
                  </a:cubicBezTo>
                  <a:cubicBezTo>
                    <a:pt x="643" y="1499"/>
                    <a:pt x="844" y="1575"/>
                    <a:pt x="1042" y="1575"/>
                  </a:cubicBezTo>
                  <a:cubicBezTo>
                    <a:pt x="1432" y="1575"/>
                    <a:pt x="1810" y="1283"/>
                    <a:pt x="1831" y="832"/>
                  </a:cubicBezTo>
                  <a:cubicBezTo>
                    <a:pt x="1846" y="378"/>
                    <a:pt x="1498" y="16"/>
                    <a:pt x="1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2"/>
            <p:cNvSpPr/>
            <p:nvPr/>
          </p:nvSpPr>
          <p:spPr>
            <a:xfrm>
              <a:off x="1070160" y="1143835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0"/>
                  </a:moveTo>
                  <a:cubicBezTo>
                    <a:pt x="364" y="0"/>
                    <a:pt x="1" y="832"/>
                    <a:pt x="485" y="1331"/>
                  </a:cubicBezTo>
                  <a:cubicBezTo>
                    <a:pt x="648" y="1499"/>
                    <a:pt x="852" y="1575"/>
                    <a:pt x="1053" y="1575"/>
                  </a:cubicBezTo>
                  <a:cubicBezTo>
                    <a:pt x="1447" y="1575"/>
                    <a:pt x="1825" y="1283"/>
                    <a:pt x="1846" y="832"/>
                  </a:cubicBezTo>
                  <a:cubicBezTo>
                    <a:pt x="1861" y="378"/>
                    <a:pt x="1498" y="16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2"/>
            <p:cNvSpPr/>
            <p:nvPr/>
          </p:nvSpPr>
          <p:spPr>
            <a:xfrm>
              <a:off x="1933" y="1424323"/>
              <a:ext cx="59141" cy="52830"/>
            </a:xfrm>
            <a:custGeom>
              <a:rect b="b" l="l" r="r" t="t"/>
              <a:pathLst>
                <a:path extrusionOk="0" h="1649" w="1846">
                  <a:moveTo>
                    <a:pt x="1044" y="1"/>
                  </a:moveTo>
                  <a:cubicBezTo>
                    <a:pt x="1" y="46"/>
                    <a:pt x="1" y="1588"/>
                    <a:pt x="1044" y="1649"/>
                  </a:cubicBezTo>
                  <a:cubicBezTo>
                    <a:pt x="1498" y="1634"/>
                    <a:pt x="1846" y="1271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2"/>
            <p:cNvSpPr/>
            <p:nvPr/>
          </p:nvSpPr>
          <p:spPr>
            <a:xfrm>
              <a:off x="268870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2" y="1574"/>
                    <a:pt x="1816" y="1279"/>
                    <a:pt x="1846" y="817"/>
                  </a:cubicBezTo>
                  <a:cubicBezTo>
                    <a:pt x="1846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2"/>
            <p:cNvSpPr/>
            <p:nvPr/>
          </p:nvSpPr>
          <p:spPr>
            <a:xfrm>
              <a:off x="536287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49" y="1"/>
                    <a:pt x="1" y="832"/>
                    <a:pt x="470" y="1331"/>
                  </a:cubicBezTo>
                  <a:cubicBezTo>
                    <a:pt x="632" y="1499"/>
                    <a:pt x="836" y="1574"/>
                    <a:pt x="1035" y="1574"/>
                  </a:cubicBezTo>
                  <a:cubicBezTo>
                    <a:pt x="1430" y="1574"/>
                    <a:pt x="1811" y="1279"/>
                    <a:pt x="1831" y="817"/>
                  </a:cubicBezTo>
                  <a:cubicBezTo>
                    <a:pt x="1846" y="379"/>
                    <a:pt x="1483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2"/>
            <p:cNvSpPr/>
            <p:nvPr/>
          </p:nvSpPr>
          <p:spPr>
            <a:xfrm>
              <a:off x="803223" y="1424323"/>
              <a:ext cx="59141" cy="50459"/>
            </a:xfrm>
            <a:custGeom>
              <a:rect b="b" l="l" r="r" t="t"/>
              <a:pathLst>
                <a:path extrusionOk="0" h="1575" w="1846">
                  <a:moveTo>
                    <a:pt x="1044" y="1"/>
                  </a:moveTo>
                  <a:cubicBezTo>
                    <a:pt x="364" y="1"/>
                    <a:pt x="1" y="817"/>
                    <a:pt x="485" y="1331"/>
                  </a:cubicBezTo>
                  <a:cubicBezTo>
                    <a:pt x="642" y="1499"/>
                    <a:pt x="842" y="1574"/>
                    <a:pt x="1040" y="1574"/>
                  </a:cubicBezTo>
                  <a:cubicBezTo>
                    <a:pt x="1430" y="1574"/>
                    <a:pt x="1810" y="1279"/>
                    <a:pt x="1831" y="817"/>
                  </a:cubicBezTo>
                  <a:cubicBezTo>
                    <a:pt x="1846" y="379"/>
                    <a:pt x="1498" y="1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2"/>
            <p:cNvSpPr/>
            <p:nvPr/>
          </p:nvSpPr>
          <p:spPr>
            <a:xfrm>
              <a:off x="1070160" y="1424323"/>
              <a:ext cx="59622" cy="50459"/>
            </a:xfrm>
            <a:custGeom>
              <a:rect b="b" l="l" r="r" t="t"/>
              <a:pathLst>
                <a:path extrusionOk="0" h="1575" w="1861">
                  <a:moveTo>
                    <a:pt x="1059" y="1"/>
                  </a:moveTo>
                  <a:cubicBezTo>
                    <a:pt x="364" y="1"/>
                    <a:pt x="1" y="832"/>
                    <a:pt x="485" y="1331"/>
                  </a:cubicBezTo>
                  <a:cubicBezTo>
                    <a:pt x="647" y="1499"/>
                    <a:pt x="851" y="1574"/>
                    <a:pt x="1050" y="1574"/>
                  </a:cubicBezTo>
                  <a:cubicBezTo>
                    <a:pt x="1445" y="1574"/>
                    <a:pt x="1825" y="1279"/>
                    <a:pt x="1846" y="817"/>
                  </a:cubicBezTo>
                  <a:cubicBezTo>
                    <a:pt x="1861" y="379"/>
                    <a:pt x="1498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2"/>
            <p:cNvSpPr/>
            <p:nvPr/>
          </p:nvSpPr>
          <p:spPr>
            <a:xfrm>
              <a:off x="11" y="1704331"/>
              <a:ext cx="61063" cy="52862"/>
            </a:xfrm>
            <a:custGeom>
              <a:rect b="b" l="l" r="r" t="t"/>
              <a:pathLst>
                <a:path extrusionOk="0" h="1650" w="1906">
                  <a:moveTo>
                    <a:pt x="1104" y="1"/>
                  </a:moveTo>
                  <a:cubicBezTo>
                    <a:pt x="0" y="1"/>
                    <a:pt x="0" y="1649"/>
                    <a:pt x="1104" y="1649"/>
                  </a:cubicBezTo>
                  <a:cubicBezTo>
                    <a:pt x="1558" y="1649"/>
                    <a:pt x="1906" y="1271"/>
                    <a:pt x="1891" y="833"/>
                  </a:cubicBezTo>
                  <a:cubicBezTo>
                    <a:pt x="1906" y="379"/>
                    <a:pt x="1558" y="16"/>
                    <a:pt x="1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2"/>
            <p:cNvSpPr/>
            <p:nvPr/>
          </p:nvSpPr>
          <p:spPr>
            <a:xfrm>
              <a:off x="268870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46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2"/>
            <p:cNvSpPr/>
            <p:nvPr/>
          </p:nvSpPr>
          <p:spPr>
            <a:xfrm>
              <a:off x="536287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70" y="1332"/>
                  </a:cubicBezTo>
                  <a:cubicBezTo>
                    <a:pt x="635" y="1507"/>
                    <a:pt x="842" y="1585"/>
                    <a:pt x="1044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83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2"/>
            <p:cNvSpPr/>
            <p:nvPr/>
          </p:nvSpPr>
          <p:spPr>
            <a:xfrm>
              <a:off x="803223" y="1704331"/>
              <a:ext cx="59141" cy="50811"/>
            </a:xfrm>
            <a:custGeom>
              <a:rect b="b" l="l" r="r" t="t"/>
              <a:pathLst>
                <a:path extrusionOk="0" h="1586" w="1846">
                  <a:moveTo>
                    <a:pt x="1044" y="1"/>
                  </a:moveTo>
                  <a:cubicBezTo>
                    <a:pt x="349" y="1"/>
                    <a:pt x="1" y="833"/>
                    <a:pt x="485" y="1332"/>
                  </a:cubicBezTo>
                  <a:cubicBezTo>
                    <a:pt x="644" y="1507"/>
                    <a:pt x="848" y="1585"/>
                    <a:pt x="1048" y="1585"/>
                  </a:cubicBezTo>
                  <a:cubicBezTo>
                    <a:pt x="1436" y="1585"/>
                    <a:pt x="1811" y="1291"/>
                    <a:pt x="1831" y="833"/>
                  </a:cubicBezTo>
                  <a:cubicBezTo>
                    <a:pt x="1846" y="379"/>
                    <a:pt x="1498" y="16"/>
                    <a:pt x="1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2"/>
            <p:cNvSpPr/>
            <p:nvPr/>
          </p:nvSpPr>
          <p:spPr>
            <a:xfrm>
              <a:off x="1070160" y="1704331"/>
              <a:ext cx="59622" cy="50811"/>
            </a:xfrm>
            <a:custGeom>
              <a:rect b="b" l="l" r="r" t="t"/>
              <a:pathLst>
                <a:path extrusionOk="0" h="1586" w="1861">
                  <a:moveTo>
                    <a:pt x="1059" y="1"/>
                  </a:moveTo>
                  <a:cubicBezTo>
                    <a:pt x="364" y="1"/>
                    <a:pt x="1" y="833"/>
                    <a:pt x="485" y="1332"/>
                  </a:cubicBezTo>
                  <a:cubicBezTo>
                    <a:pt x="650" y="1507"/>
                    <a:pt x="857" y="1585"/>
                    <a:pt x="1059" y="1585"/>
                  </a:cubicBezTo>
                  <a:cubicBezTo>
                    <a:pt x="1451" y="1585"/>
                    <a:pt x="1826" y="1291"/>
                    <a:pt x="1846" y="833"/>
                  </a:cubicBezTo>
                  <a:cubicBezTo>
                    <a:pt x="1861" y="379"/>
                    <a:pt x="1498" y="16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62"/>
          <p:cNvSpPr txBox="1"/>
          <p:nvPr>
            <p:ph type="title"/>
          </p:nvPr>
        </p:nvSpPr>
        <p:spPr>
          <a:xfrm>
            <a:off x="702175" y="1281300"/>
            <a:ext cx="4387800" cy="18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1" name="Google Shape;311;p62"/>
          <p:cNvSpPr txBox="1"/>
          <p:nvPr>
            <p:ph idx="1" type="subTitle"/>
          </p:nvPr>
        </p:nvSpPr>
        <p:spPr>
          <a:xfrm>
            <a:off x="702175" y="3148800"/>
            <a:ext cx="4387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BEF0E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311700" y="4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2800"/>
              <a:buFont typeface="Paytone One"/>
              <a:buNone/>
              <a:defRPr b="0" i="0" sz="2800" u="none" cap="none" strike="noStrike">
                <a:solidFill>
                  <a:srgbClr val="00C3B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b="0" i="0" sz="2800" u="none" cap="none" strike="noStrik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b="0" i="0" sz="2800" u="none" cap="none" strike="noStrik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b="0" i="0" sz="2800" u="none" cap="none" strike="noStrik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b="0" i="0" sz="2800" u="none" cap="none" strike="noStrik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b="0" i="0" sz="2800" u="none" cap="none" strike="noStrik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b="0" i="0" sz="2800" u="none" cap="none" strike="noStrik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b="0" i="0" sz="2800" u="none" cap="none" strike="noStrik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ytone One"/>
              <a:buNone/>
              <a:defRPr b="0" i="0" sz="2800" u="none" cap="none" strike="noStrike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1800"/>
              <a:buFont typeface="Questrial"/>
              <a:buChar char="●"/>
              <a:defRPr b="0" i="0" sz="18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3B1"/>
              </a:buClr>
              <a:buSzPts val="1400"/>
              <a:buFont typeface="Questrial"/>
              <a:buChar char="○"/>
              <a:defRPr b="0" i="0" sz="14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3B1"/>
              </a:buClr>
              <a:buSzPts val="1400"/>
              <a:buFont typeface="Questrial"/>
              <a:buChar char="■"/>
              <a:defRPr b="0" i="0" sz="14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3B1"/>
              </a:buClr>
              <a:buSzPts val="1400"/>
              <a:buFont typeface="Questrial"/>
              <a:buChar char="●"/>
              <a:defRPr b="0" i="0" sz="14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3B1"/>
              </a:buClr>
              <a:buSzPts val="1400"/>
              <a:buFont typeface="Questrial"/>
              <a:buChar char="○"/>
              <a:defRPr b="0" i="0" sz="14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3B1"/>
              </a:buClr>
              <a:buSzPts val="1400"/>
              <a:buFont typeface="Questrial"/>
              <a:buChar char="■"/>
              <a:defRPr b="0" i="0" sz="14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3B1"/>
              </a:buClr>
              <a:buSzPts val="1400"/>
              <a:buFont typeface="Questrial"/>
              <a:buChar char="●"/>
              <a:defRPr b="0" i="0" sz="14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C3B1"/>
              </a:buClr>
              <a:buSzPts val="1400"/>
              <a:buFont typeface="Questrial"/>
              <a:buChar char="○"/>
              <a:defRPr b="0" i="0" sz="14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C3B1"/>
              </a:buClr>
              <a:buSzPts val="1400"/>
              <a:buFont typeface="Questrial"/>
              <a:buChar char="■"/>
              <a:defRPr b="0" i="0" sz="14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3B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Relationship Id="rId11" Type="http://schemas.openxmlformats.org/officeDocument/2006/relationships/image" Target="../media/image53.png"/><Relationship Id="rId10" Type="http://schemas.openxmlformats.org/officeDocument/2006/relationships/image" Target="../media/image48.png"/><Relationship Id="rId13" Type="http://schemas.openxmlformats.org/officeDocument/2006/relationships/image" Target="../media/image42.png"/><Relationship Id="rId12" Type="http://schemas.openxmlformats.org/officeDocument/2006/relationships/image" Target="../media/image40.png"/><Relationship Id="rId1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Relationship Id="rId11" Type="http://schemas.openxmlformats.org/officeDocument/2006/relationships/image" Target="../media/image53.png"/><Relationship Id="rId10" Type="http://schemas.openxmlformats.org/officeDocument/2006/relationships/image" Target="../media/image48.png"/><Relationship Id="rId13" Type="http://schemas.openxmlformats.org/officeDocument/2006/relationships/image" Target="../media/image42.png"/><Relationship Id="rId12" Type="http://schemas.openxmlformats.org/officeDocument/2006/relationships/image" Target="../media/image40.png"/><Relationship Id="rId1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gif"/><Relationship Id="rId4" Type="http://schemas.openxmlformats.org/officeDocument/2006/relationships/image" Target="../media/image3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Relationship Id="rId11" Type="http://schemas.openxmlformats.org/officeDocument/2006/relationships/image" Target="../media/image53.png"/><Relationship Id="rId10" Type="http://schemas.openxmlformats.org/officeDocument/2006/relationships/image" Target="../media/image48.png"/><Relationship Id="rId13" Type="http://schemas.openxmlformats.org/officeDocument/2006/relationships/image" Target="../media/image42.png"/><Relationship Id="rId12" Type="http://schemas.openxmlformats.org/officeDocument/2006/relationships/image" Target="../media/image40.png"/><Relationship Id="rId1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Relationship Id="rId11" Type="http://schemas.openxmlformats.org/officeDocument/2006/relationships/image" Target="../media/image53.png"/><Relationship Id="rId10" Type="http://schemas.openxmlformats.org/officeDocument/2006/relationships/image" Target="../media/image48.png"/><Relationship Id="rId13" Type="http://schemas.openxmlformats.org/officeDocument/2006/relationships/image" Target="../media/image42.png"/><Relationship Id="rId12" Type="http://schemas.openxmlformats.org/officeDocument/2006/relationships/image" Target="../media/image40.png"/><Relationship Id="rId1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"/>
          <p:cNvSpPr txBox="1"/>
          <p:nvPr>
            <p:ph type="ctrTitle"/>
          </p:nvPr>
        </p:nvSpPr>
        <p:spPr>
          <a:xfrm>
            <a:off x="457200" y="1386650"/>
            <a:ext cx="68478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900"/>
              <a:t>Análisis de Encuestas Docentes</a:t>
            </a:r>
            <a:endParaRPr sz="4900"/>
          </a:p>
        </p:txBody>
      </p:sp>
      <p:sp>
        <p:nvSpPr>
          <p:cNvPr id="1007" name="Google Shape;1007;p1"/>
          <p:cNvSpPr txBox="1"/>
          <p:nvPr>
            <p:ph idx="1" type="subTitle"/>
          </p:nvPr>
        </p:nvSpPr>
        <p:spPr>
          <a:xfrm>
            <a:off x="711900" y="3294939"/>
            <a:ext cx="61962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Laboratorio de Datos - 1º Cuatrimestre 2022 - FCEN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Corina Révora - Luz Rodriguez - Pablo Lopes Perera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Malas Materias         Malos Docentes?</a:t>
            </a:r>
            <a:endParaRPr/>
          </a:p>
        </p:txBody>
      </p:sp>
      <p:sp>
        <p:nvSpPr>
          <p:cNvPr id="1081" name="Google Shape;1081;p10"/>
          <p:cNvSpPr/>
          <p:nvPr/>
        </p:nvSpPr>
        <p:spPr>
          <a:xfrm>
            <a:off x="4264950" y="710700"/>
            <a:ext cx="4617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2" name="Google Shape;1082;p10"/>
          <p:cNvGraphicFramePr/>
          <p:nvPr/>
        </p:nvGraphicFramePr>
        <p:xfrm>
          <a:off x="1743429" y="149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{00BBE5B4-80CD-4932-8513-9D34BB887EFF}</a:tableStyleId>
              </a:tblPr>
              <a:tblGrid>
                <a:gridCol w="2841175"/>
                <a:gridCol w="1054750"/>
                <a:gridCol w="1054750"/>
              </a:tblGrid>
              <a:tr h="657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26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Tipo de docente</a:t>
                      </a:r>
                      <a:endParaRPr sz="26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⍴ 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σ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Profesor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0.39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0.59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2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JTP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0.30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0.61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Ay. de 1ra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0.13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0.70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Ay. de 2da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0.22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" sz="2900" u="none" cap="none" strike="noStrike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0.72</a:t>
                      </a:r>
                      <a:endParaRPr sz="2900" u="none" cap="none" strike="noStrike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1083" name="Google Shape;108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¿Cómo es la evolución temporal de las encuestas?</a:t>
            </a:r>
            <a:endParaRPr/>
          </a:p>
        </p:txBody>
      </p:sp>
      <p:sp>
        <p:nvSpPr>
          <p:cNvPr id="1089" name="Google Shape;108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0" name="Google Shape;10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725" y="1532475"/>
            <a:ext cx="8803323" cy="30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2"/>
                </a:solidFill>
              </a:rPr>
              <a:t>¿Cómo es la evolución temporal de las encuestas?</a:t>
            </a:r>
            <a:endParaRPr/>
          </a:p>
        </p:txBody>
      </p:sp>
      <p:sp>
        <p:nvSpPr>
          <p:cNvPr id="1096" name="Google Shape;1096;p12"/>
          <p:cNvSpPr txBox="1"/>
          <p:nvPr>
            <p:ph idx="1" type="body"/>
          </p:nvPr>
        </p:nvSpPr>
        <p:spPr>
          <a:xfrm>
            <a:off x="720000" y="1144413"/>
            <a:ext cx="77040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8" name="Google Shape;10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725" y="1532475"/>
            <a:ext cx="8803323" cy="306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9" name="Google Shape;1099;p12"/>
          <p:cNvCxnSpPr/>
          <p:nvPr/>
        </p:nvCxnSpPr>
        <p:spPr>
          <a:xfrm>
            <a:off x="2381250" y="2166950"/>
            <a:ext cx="0" cy="60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0" name="Google Shape;1100;p12"/>
          <p:cNvSpPr txBox="1"/>
          <p:nvPr/>
        </p:nvSpPr>
        <p:spPr>
          <a:xfrm>
            <a:off x="2047875" y="1821650"/>
            <a:ext cx="9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verano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¿A algún tipo de docente le va mejor?</a:t>
            </a:r>
            <a:endParaRPr/>
          </a:p>
        </p:txBody>
      </p:sp>
      <p:pic>
        <p:nvPicPr>
          <p:cNvPr id="1106" name="Google Shape;11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50" y="1150975"/>
            <a:ext cx="6439493" cy="38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4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alguna pregunta le va mejor en las encuestas de docentes?</a:t>
            </a:r>
            <a:endParaRPr/>
          </a:p>
        </p:txBody>
      </p:sp>
      <p:sp>
        <p:nvSpPr>
          <p:cNvPr id="1113" name="Google Shape;111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4" name="Google Shape;1114;p14"/>
          <p:cNvPicPr preferRelativeResize="0"/>
          <p:nvPr/>
        </p:nvPicPr>
        <p:blipFill rotWithShape="1">
          <a:blip r:embed="rId3">
            <a:alphaModFix/>
          </a:blip>
          <a:srcRect b="129" l="0" r="0" t="128"/>
          <a:stretch/>
        </p:blipFill>
        <p:spPr>
          <a:xfrm>
            <a:off x="152400" y="1170125"/>
            <a:ext cx="8839201" cy="332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15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¿A alguna pregunta le va mejor en las encuestas de docentes?</a:t>
            </a:r>
            <a:endParaRPr/>
          </a:p>
        </p:txBody>
      </p:sp>
      <p:cxnSp>
        <p:nvCxnSpPr>
          <p:cNvPr id="1121" name="Google Shape;1121;p15"/>
          <p:cNvCxnSpPr/>
          <p:nvPr/>
        </p:nvCxnSpPr>
        <p:spPr>
          <a:xfrm>
            <a:off x="1172125" y="881050"/>
            <a:ext cx="0" cy="44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22" name="Google Shape;11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29250"/>
            <a:ext cx="8839204" cy="3077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15"/>
          <p:cNvCxnSpPr/>
          <p:nvPr/>
        </p:nvCxnSpPr>
        <p:spPr>
          <a:xfrm>
            <a:off x="5074025" y="3325900"/>
            <a:ext cx="0" cy="44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4" name="Google Shape;1124;p15"/>
          <p:cNvCxnSpPr/>
          <p:nvPr/>
        </p:nvCxnSpPr>
        <p:spPr>
          <a:xfrm>
            <a:off x="8323750" y="3325900"/>
            <a:ext cx="0" cy="44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5" name="Google Shape;1125;p15"/>
          <p:cNvSpPr txBox="1"/>
          <p:nvPr>
            <p:ph idx="4294967295" type="subTitle"/>
          </p:nvPr>
        </p:nvSpPr>
        <p:spPr>
          <a:xfrm>
            <a:off x="457200" y="4272100"/>
            <a:ext cx="518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Questrial"/>
              <a:buAutoNum type="arabicPeriod"/>
            </a:pPr>
            <a:r>
              <a:rPr b="0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Asiste normalmente a clase</a:t>
            </a:r>
            <a:endParaRPr b="0" i="0" sz="13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1800"/>
              <a:buFont typeface="Questrial"/>
              <a:buNone/>
            </a:pPr>
            <a:r>
              <a:rPr b="1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   7. </a:t>
            </a:r>
            <a:r>
              <a:rPr b="0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     Varía las estrategias de enseñanza</a:t>
            </a:r>
            <a:endParaRPr b="0" i="0" sz="13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1800"/>
              <a:buFont typeface="Questrial"/>
              <a:buNone/>
            </a:pPr>
            <a:r>
              <a:rPr b="0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r>
              <a:rPr b="1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12.</a:t>
            </a:r>
            <a:r>
              <a:rPr b="0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     Utiliza en clase un material didáctico</a:t>
            </a:r>
            <a:endParaRPr b="0" i="0" sz="13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16"/>
          <p:cNvSpPr/>
          <p:nvPr/>
        </p:nvSpPr>
        <p:spPr>
          <a:xfrm>
            <a:off x="3487275" y="5880850"/>
            <a:ext cx="2017200" cy="7845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6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alguna pregunta le va mejor en las encuestas de materias?</a:t>
            </a:r>
            <a:endParaRPr/>
          </a:p>
        </p:txBody>
      </p:sp>
      <p:pic>
        <p:nvPicPr>
          <p:cNvPr id="1133" name="Google Shape;1133;p16"/>
          <p:cNvPicPr preferRelativeResize="0"/>
          <p:nvPr/>
        </p:nvPicPr>
        <p:blipFill rotWithShape="1">
          <a:blip r:embed="rId3">
            <a:alphaModFix/>
          </a:blip>
          <a:srcRect b="108" l="0" r="0" t="99"/>
          <a:stretch/>
        </p:blipFill>
        <p:spPr>
          <a:xfrm>
            <a:off x="279100" y="1459225"/>
            <a:ext cx="8585802" cy="3084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17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¿A alguna pregunta le va mejor en las encuestas de materias?</a:t>
            </a:r>
            <a:endParaRPr/>
          </a:p>
        </p:txBody>
      </p:sp>
      <p:pic>
        <p:nvPicPr>
          <p:cNvPr id="1140" name="Google Shape;11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57275"/>
            <a:ext cx="8839204" cy="3077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Google Shape;1141;p17"/>
          <p:cNvCxnSpPr/>
          <p:nvPr/>
        </p:nvCxnSpPr>
        <p:spPr>
          <a:xfrm>
            <a:off x="2561650" y="2911275"/>
            <a:ext cx="0" cy="44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2" name="Google Shape;1142;p17"/>
          <p:cNvCxnSpPr/>
          <p:nvPr/>
        </p:nvCxnSpPr>
        <p:spPr>
          <a:xfrm>
            <a:off x="8377525" y="1350525"/>
            <a:ext cx="0" cy="44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3" name="Google Shape;1143;p17"/>
          <p:cNvSpPr txBox="1"/>
          <p:nvPr>
            <p:ph idx="4294967295" type="subTitle"/>
          </p:nvPr>
        </p:nvSpPr>
        <p:spPr>
          <a:xfrm>
            <a:off x="567200" y="4406575"/>
            <a:ext cx="71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1800"/>
              <a:buFont typeface="Questrial"/>
              <a:buNone/>
            </a:pPr>
            <a:r>
              <a:rPr b="1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   4. </a:t>
            </a:r>
            <a:r>
              <a:rPr b="0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      El tiempo asignado a cada uno de los temas fue suficiente</a:t>
            </a:r>
            <a:endParaRPr b="0" i="0" sz="13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3B1"/>
              </a:buClr>
              <a:buSzPts val="1800"/>
              <a:buFont typeface="Questrial"/>
              <a:buNone/>
            </a:pPr>
            <a:r>
              <a:rPr b="0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r>
              <a:rPr b="1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16.</a:t>
            </a:r>
            <a:r>
              <a:rPr b="0" i="0" lang="en" sz="13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rPr>
              <a:t>     Considero que los conocimientos adquiridos  son importantes para mi formación</a:t>
            </a:r>
            <a:endParaRPr b="0" i="0" sz="13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18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¿A algún departamento le va mejor en las encuestas?</a:t>
            </a:r>
            <a:endParaRPr/>
          </a:p>
        </p:txBody>
      </p:sp>
      <p:sp>
        <p:nvSpPr>
          <p:cNvPr id="1150" name="Google Shape;1150;p18"/>
          <p:cNvSpPr txBox="1"/>
          <p:nvPr/>
        </p:nvSpPr>
        <p:spPr>
          <a:xfrm>
            <a:off x="1450050" y="1100575"/>
            <a:ext cx="24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Encuestas de docentes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51" name="Google Shape;1151;p18"/>
          <p:cNvSpPr txBox="1"/>
          <p:nvPr/>
        </p:nvSpPr>
        <p:spPr>
          <a:xfrm>
            <a:off x="5793450" y="1100575"/>
            <a:ext cx="24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Encuestas de materias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52" name="Google Shape;11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4952" y="1576975"/>
            <a:ext cx="3661828" cy="333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75" y="1597525"/>
            <a:ext cx="3534450" cy="324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9"/>
          <p:cNvSpPr txBox="1"/>
          <p:nvPr>
            <p:ph type="title"/>
          </p:nvPr>
        </p:nvSpPr>
        <p:spPr>
          <a:xfrm>
            <a:off x="720000" y="-30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Análisis de sentimiento</a:t>
            </a:r>
            <a:endParaRPr/>
          </a:p>
        </p:txBody>
      </p:sp>
      <p:sp>
        <p:nvSpPr>
          <p:cNvPr id="1159" name="Google Shape;115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0" name="Google Shape;1160;p19"/>
          <p:cNvPicPr preferRelativeResize="0"/>
          <p:nvPr/>
        </p:nvPicPr>
        <p:blipFill rotWithShape="1">
          <a:blip r:embed="rId3">
            <a:alphaModFix/>
          </a:blip>
          <a:srcRect b="0" l="0" r="0" t="5838"/>
          <a:stretch/>
        </p:blipFill>
        <p:spPr>
          <a:xfrm>
            <a:off x="1724525" y="476375"/>
            <a:ext cx="5694948" cy="46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"/>
          <p:cNvSpPr txBox="1"/>
          <p:nvPr>
            <p:ph type="title"/>
          </p:nvPr>
        </p:nvSpPr>
        <p:spPr>
          <a:xfrm>
            <a:off x="1602450" y="1456075"/>
            <a:ext cx="5939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Introduccion</a:t>
            </a:r>
            <a:endParaRPr/>
          </a:p>
        </p:txBody>
      </p:sp>
      <p:sp>
        <p:nvSpPr>
          <p:cNvPr id="1013" name="Google Shape;1013;p2"/>
          <p:cNvSpPr txBox="1"/>
          <p:nvPr>
            <p:ph idx="1" type="subTitle"/>
          </p:nvPr>
        </p:nvSpPr>
        <p:spPr>
          <a:xfrm>
            <a:off x="1602450" y="1999350"/>
            <a:ext cx="59391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 el presente trabajo realizamos un análisis de datos recolectados del sitio web de las encuestas cuatrimestrales de materias y docentes de la facultad.</a:t>
            </a:r>
            <a:endParaRPr/>
          </a:p>
        </p:txBody>
      </p:sp>
      <p:sp>
        <p:nvSpPr>
          <p:cNvPr id="1014" name="Google Shape;10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5" name="Google Shape;1015;p2"/>
          <p:cNvPicPr preferRelativeResize="0"/>
          <p:nvPr/>
        </p:nvPicPr>
        <p:blipFill rotWithShape="1">
          <a:blip r:embed="rId3">
            <a:alphaModFix/>
          </a:blip>
          <a:srcRect b="0" l="6128" r="7915" t="0"/>
          <a:stretch/>
        </p:blipFill>
        <p:spPr>
          <a:xfrm>
            <a:off x="457200" y="3580174"/>
            <a:ext cx="2402600" cy="13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20"/>
          <p:cNvPicPr preferRelativeResize="0"/>
          <p:nvPr/>
        </p:nvPicPr>
        <p:blipFill rotWithShape="1">
          <a:blip r:embed="rId3">
            <a:alphaModFix/>
          </a:blip>
          <a:srcRect b="0" l="0" r="0" t="5838"/>
          <a:stretch/>
        </p:blipFill>
        <p:spPr>
          <a:xfrm>
            <a:off x="1420894" y="-13"/>
            <a:ext cx="6282149" cy="5143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0"/>
          <p:cNvSpPr/>
          <p:nvPr/>
        </p:nvSpPr>
        <p:spPr>
          <a:xfrm>
            <a:off x="1377521" y="3731940"/>
            <a:ext cx="422419" cy="1171949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0"/>
          <p:cNvSpPr/>
          <p:nvPr/>
        </p:nvSpPr>
        <p:spPr>
          <a:xfrm>
            <a:off x="2010442" y="4037382"/>
            <a:ext cx="584127" cy="172831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0"/>
          <p:cNvSpPr/>
          <p:nvPr/>
        </p:nvSpPr>
        <p:spPr>
          <a:xfrm>
            <a:off x="1573054" y="3842259"/>
            <a:ext cx="584127" cy="172831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0"/>
          <p:cNvSpPr/>
          <p:nvPr/>
        </p:nvSpPr>
        <p:spPr>
          <a:xfrm>
            <a:off x="2489423" y="4446701"/>
            <a:ext cx="713304" cy="207075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0"/>
          <p:cNvSpPr/>
          <p:nvPr/>
        </p:nvSpPr>
        <p:spPr>
          <a:xfrm>
            <a:off x="1614031" y="4651356"/>
            <a:ext cx="1139495" cy="194989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20"/>
          <p:cNvSpPr/>
          <p:nvPr/>
        </p:nvSpPr>
        <p:spPr>
          <a:xfrm>
            <a:off x="3137640" y="4708900"/>
            <a:ext cx="445520" cy="194989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20"/>
          <p:cNvSpPr/>
          <p:nvPr/>
        </p:nvSpPr>
        <p:spPr>
          <a:xfrm>
            <a:off x="2322542" y="3297545"/>
            <a:ext cx="584127" cy="172831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20"/>
          <p:cNvSpPr/>
          <p:nvPr/>
        </p:nvSpPr>
        <p:spPr>
          <a:xfrm>
            <a:off x="1376401" y="1628999"/>
            <a:ext cx="548768" cy="140602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0"/>
          <p:cNvSpPr/>
          <p:nvPr/>
        </p:nvSpPr>
        <p:spPr>
          <a:xfrm>
            <a:off x="2906669" y="1038653"/>
            <a:ext cx="584127" cy="172831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20"/>
          <p:cNvSpPr/>
          <p:nvPr/>
        </p:nvSpPr>
        <p:spPr>
          <a:xfrm>
            <a:off x="1816676" y="628028"/>
            <a:ext cx="1063120" cy="207075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20"/>
          <p:cNvSpPr/>
          <p:nvPr/>
        </p:nvSpPr>
        <p:spPr>
          <a:xfrm rot="-5400000">
            <a:off x="2605074" y="687949"/>
            <a:ext cx="499156" cy="202252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20"/>
          <p:cNvSpPr/>
          <p:nvPr/>
        </p:nvSpPr>
        <p:spPr>
          <a:xfrm>
            <a:off x="3341778" y="645150"/>
            <a:ext cx="584127" cy="172831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0"/>
          <p:cNvSpPr/>
          <p:nvPr/>
        </p:nvSpPr>
        <p:spPr>
          <a:xfrm>
            <a:off x="3490795" y="1121006"/>
            <a:ext cx="445520" cy="172831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20"/>
          <p:cNvSpPr/>
          <p:nvPr/>
        </p:nvSpPr>
        <p:spPr>
          <a:xfrm rot="-5400000">
            <a:off x="2505660" y="1300393"/>
            <a:ext cx="370640" cy="192823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20"/>
          <p:cNvSpPr/>
          <p:nvPr/>
        </p:nvSpPr>
        <p:spPr>
          <a:xfrm>
            <a:off x="5257751" y="366666"/>
            <a:ext cx="445520" cy="194989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20"/>
          <p:cNvSpPr/>
          <p:nvPr/>
        </p:nvSpPr>
        <p:spPr>
          <a:xfrm>
            <a:off x="5359898" y="1596762"/>
            <a:ext cx="584127" cy="172831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20"/>
          <p:cNvSpPr/>
          <p:nvPr/>
        </p:nvSpPr>
        <p:spPr>
          <a:xfrm>
            <a:off x="6808507" y="2427917"/>
            <a:ext cx="713304" cy="194989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20"/>
          <p:cNvSpPr/>
          <p:nvPr/>
        </p:nvSpPr>
        <p:spPr>
          <a:xfrm>
            <a:off x="5151596" y="2694952"/>
            <a:ext cx="1255471" cy="32713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20"/>
          <p:cNvSpPr/>
          <p:nvPr/>
        </p:nvSpPr>
        <p:spPr>
          <a:xfrm>
            <a:off x="5151596" y="3009829"/>
            <a:ext cx="2625977" cy="32713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20"/>
          <p:cNvSpPr/>
          <p:nvPr/>
        </p:nvSpPr>
        <p:spPr>
          <a:xfrm>
            <a:off x="6530823" y="3246549"/>
            <a:ext cx="1101307" cy="194989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20"/>
          <p:cNvSpPr/>
          <p:nvPr/>
        </p:nvSpPr>
        <p:spPr>
          <a:xfrm rot="5400000">
            <a:off x="7295310" y="2362910"/>
            <a:ext cx="564421" cy="227239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20"/>
          <p:cNvSpPr/>
          <p:nvPr/>
        </p:nvSpPr>
        <p:spPr>
          <a:xfrm>
            <a:off x="6407067" y="2021488"/>
            <a:ext cx="713304" cy="101926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20"/>
          <p:cNvSpPr/>
          <p:nvPr/>
        </p:nvSpPr>
        <p:spPr>
          <a:xfrm>
            <a:off x="5151596" y="2521416"/>
            <a:ext cx="1561914" cy="32713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20"/>
          <p:cNvSpPr/>
          <p:nvPr/>
        </p:nvSpPr>
        <p:spPr>
          <a:xfrm>
            <a:off x="6808507" y="4223374"/>
            <a:ext cx="862282" cy="207075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20"/>
          <p:cNvSpPr/>
          <p:nvPr/>
        </p:nvSpPr>
        <p:spPr>
          <a:xfrm>
            <a:off x="5181926" y="4903889"/>
            <a:ext cx="862282" cy="207075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20"/>
          <p:cNvSpPr/>
          <p:nvPr/>
        </p:nvSpPr>
        <p:spPr>
          <a:xfrm>
            <a:off x="5163264" y="4501824"/>
            <a:ext cx="1101307" cy="207075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20"/>
          <p:cNvSpPr/>
          <p:nvPr/>
        </p:nvSpPr>
        <p:spPr>
          <a:xfrm>
            <a:off x="6844808" y="2951681"/>
            <a:ext cx="640701" cy="101926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20"/>
          <p:cNvSpPr/>
          <p:nvPr/>
        </p:nvSpPr>
        <p:spPr>
          <a:xfrm>
            <a:off x="7120371" y="3947878"/>
            <a:ext cx="609113" cy="140602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20"/>
          <p:cNvSpPr/>
          <p:nvPr/>
        </p:nvSpPr>
        <p:spPr>
          <a:xfrm>
            <a:off x="7046825" y="4565344"/>
            <a:ext cx="756206" cy="172831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21"/>
          <p:cNvPicPr preferRelativeResize="0"/>
          <p:nvPr/>
        </p:nvPicPr>
        <p:blipFill rotWithShape="1">
          <a:blip r:embed="rId3">
            <a:alphaModFix/>
          </a:blip>
          <a:srcRect b="0" l="50845" r="0" t="0"/>
          <a:stretch/>
        </p:blipFill>
        <p:spPr>
          <a:xfrm>
            <a:off x="813874" y="3058675"/>
            <a:ext cx="7523876" cy="1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21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1022100" y="1055500"/>
            <a:ext cx="7107410" cy="15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21"/>
          <p:cNvSpPr txBox="1"/>
          <p:nvPr>
            <p:ph idx="4294967295" type="title"/>
          </p:nvPr>
        </p:nvSpPr>
        <p:spPr>
          <a:xfrm>
            <a:off x="1990200" y="210675"/>
            <a:ext cx="516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Análisis de Tópicos con NMF</a:t>
            </a:r>
            <a:endParaRPr/>
          </a:p>
        </p:txBody>
      </p:sp>
      <p:sp>
        <p:nvSpPr>
          <p:cNvPr id="1203" name="Google Shape;120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4" name="Google Shape;1204;p21"/>
          <p:cNvSpPr txBox="1"/>
          <p:nvPr/>
        </p:nvSpPr>
        <p:spPr>
          <a:xfrm>
            <a:off x="4154750" y="27785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4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05" name="Google Shape;1205;p21"/>
          <p:cNvSpPr txBox="1"/>
          <p:nvPr/>
        </p:nvSpPr>
        <p:spPr>
          <a:xfrm>
            <a:off x="6741525" y="27785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5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06" name="Google Shape;1206;p21"/>
          <p:cNvSpPr txBox="1"/>
          <p:nvPr/>
        </p:nvSpPr>
        <p:spPr>
          <a:xfrm>
            <a:off x="1567975" y="27785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3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07" name="Google Shape;1207;p21"/>
          <p:cNvSpPr txBox="1"/>
          <p:nvPr/>
        </p:nvSpPr>
        <p:spPr>
          <a:xfrm>
            <a:off x="6628625" y="76177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2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08" name="Google Shape;1208;p21"/>
          <p:cNvSpPr txBox="1"/>
          <p:nvPr/>
        </p:nvSpPr>
        <p:spPr>
          <a:xfrm>
            <a:off x="4150950" y="76177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1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09" name="Google Shape;1209;p21"/>
          <p:cNvSpPr txBox="1"/>
          <p:nvPr/>
        </p:nvSpPr>
        <p:spPr>
          <a:xfrm>
            <a:off x="1474425" y="76177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0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22"/>
          <p:cNvPicPr preferRelativeResize="0"/>
          <p:nvPr/>
        </p:nvPicPr>
        <p:blipFill rotWithShape="1">
          <a:blip r:embed="rId3">
            <a:alphaModFix/>
          </a:blip>
          <a:srcRect b="0" l="50845" r="0" t="0"/>
          <a:stretch/>
        </p:blipFill>
        <p:spPr>
          <a:xfrm>
            <a:off x="813861" y="3058675"/>
            <a:ext cx="7523876" cy="1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22"/>
          <p:cNvPicPr preferRelativeResize="0"/>
          <p:nvPr/>
        </p:nvPicPr>
        <p:blipFill rotWithShape="1">
          <a:blip r:embed="rId3">
            <a:alphaModFix/>
          </a:blip>
          <a:srcRect b="0" l="0" r="51290" t="0"/>
          <a:stretch/>
        </p:blipFill>
        <p:spPr>
          <a:xfrm>
            <a:off x="1022100" y="1055500"/>
            <a:ext cx="7107410" cy="15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22"/>
          <p:cNvSpPr txBox="1"/>
          <p:nvPr>
            <p:ph idx="4294967295" type="title"/>
          </p:nvPr>
        </p:nvSpPr>
        <p:spPr>
          <a:xfrm>
            <a:off x="1990200" y="210675"/>
            <a:ext cx="516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Análisis de Tópicos con NMF</a:t>
            </a:r>
            <a:endParaRPr/>
          </a:p>
        </p:txBody>
      </p:sp>
      <p:sp>
        <p:nvSpPr>
          <p:cNvPr id="1217" name="Google Shape;121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8" name="Google Shape;1218;p22"/>
          <p:cNvSpPr txBox="1"/>
          <p:nvPr/>
        </p:nvSpPr>
        <p:spPr>
          <a:xfrm>
            <a:off x="4154750" y="27785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4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19" name="Google Shape;1219;p22"/>
          <p:cNvSpPr txBox="1"/>
          <p:nvPr/>
        </p:nvSpPr>
        <p:spPr>
          <a:xfrm>
            <a:off x="6741525" y="27785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5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0" name="Google Shape;1220;p22"/>
          <p:cNvSpPr txBox="1"/>
          <p:nvPr/>
        </p:nvSpPr>
        <p:spPr>
          <a:xfrm>
            <a:off x="1567975" y="27785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3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1" name="Google Shape;1221;p22"/>
          <p:cNvSpPr txBox="1"/>
          <p:nvPr/>
        </p:nvSpPr>
        <p:spPr>
          <a:xfrm>
            <a:off x="6628625" y="76177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2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2" name="Google Shape;1222;p22"/>
          <p:cNvSpPr txBox="1"/>
          <p:nvPr/>
        </p:nvSpPr>
        <p:spPr>
          <a:xfrm>
            <a:off x="4150950" y="76177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1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3" name="Google Shape;1223;p22"/>
          <p:cNvSpPr txBox="1"/>
          <p:nvPr/>
        </p:nvSpPr>
        <p:spPr>
          <a:xfrm>
            <a:off x="1474425" y="76177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0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4" name="Google Shape;1224;p22"/>
          <p:cNvSpPr/>
          <p:nvPr/>
        </p:nvSpPr>
        <p:spPr>
          <a:xfrm rot="-5400000">
            <a:off x="2136950" y="512800"/>
            <a:ext cx="433500" cy="20934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2"/>
          <p:cNvSpPr/>
          <p:nvPr/>
        </p:nvSpPr>
        <p:spPr>
          <a:xfrm rot="-5400000">
            <a:off x="887500" y="2508300"/>
            <a:ext cx="2121300" cy="27951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2"/>
          <p:cNvSpPr/>
          <p:nvPr/>
        </p:nvSpPr>
        <p:spPr>
          <a:xfrm rot="-5400000">
            <a:off x="6101925" y="2403525"/>
            <a:ext cx="2121300" cy="27951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22"/>
          <p:cNvSpPr/>
          <p:nvPr/>
        </p:nvSpPr>
        <p:spPr>
          <a:xfrm rot="-5400000">
            <a:off x="1404875" y="1733476"/>
            <a:ext cx="345000" cy="12693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22"/>
          <p:cNvSpPr/>
          <p:nvPr/>
        </p:nvSpPr>
        <p:spPr>
          <a:xfrm rot="-5400000">
            <a:off x="3183725" y="1795925"/>
            <a:ext cx="873600" cy="2502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22"/>
          <p:cNvSpPr/>
          <p:nvPr/>
        </p:nvSpPr>
        <p:spPr>
          <a:xfrm rot="-5400000">
            <a:off x="3183725" y="3780750"/>
            <a:ext cx="873600" cy="2502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22"/>
          <p:cNvSpPr/>
          <p:nvPr/>
        </p:nvSpPr>
        <p:spPr>
          <a:xfrm rot="-5400000">
            <a:off x="6711350" y="815500"/>
            <a:ext cx="345000" cy="13995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3"/>
          <p:cNvSpPr txBox="1"/>
          <p:nvPr>
            <p:ph idx="4294967295" type="title"/>
          </p:nvPr>
        </p:nvSpPr>
        <p:spPr>
          <a:xfrm>
            <a:off x="2333550" y="0"/>
            <a:ext cx="447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Evolución de los tópicos</a:t>
            </a:r>
            <a:endParaRPr/>
          </a:p>
        </p:txBody>
      </p:sp>
      <p:sp>
        <p:nvSpPr>
          <p:cNvPr id="1236" name="Google Shape;123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7" name="Google Shape;12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400" y="876849"/>
            <a:ext cx="7523702" cy="38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24"/>
          <p:cNvPicPr preferRelativeResize="0"/>
          <p:nvPr/>
        </p:nvPicPr>
        <p:blipFill rotWithShape="1">
          <a:blip r:embed="rId3">
            <a:alphaModFix/>
          </a:blip>
          <a:srcRect b="0" l="52109" r="0" t="0"/>
          <a:stretch/>
        </p:blipFill>
        <p:spPr>
          <a:xfrm>
            <a:off x="1716663" y="3096750"/>
            <a:ext cx="5710674" cy="187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24"/>
          <p:cNvPicPr preferRelativeResize="0"/>
          <p:nvPr/>
        </p:nvPicPr>
        <p:blipFill rotWithShape="1">
          <a:blip r:embed="rId3">
            <a:alphaModFix/>
          </a:blip>
          <a:srcRect b="0" l="0" r="52056" t="0"/>
          <a:stretch/>
        </p:blipFill>
        <p:spPr>
          <a:xfrm>
            <a:off x="1623925" y="897919"/>
            <a:ext cx="5896151" cy="1933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4"/>
          <p:cNvSpPr txBox="1"/>
          <p:nvPr>
            <p:ph idx="4294967295" type="title"/>
          </p:nvPr>
        </p:nvSpPr>
        <p:spPr>
          <a:xfrm>
            <a:off x="1782750" y="60050"/>
            <a:ext cx="55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Otro conjunto de comentarios</a:t>
            </a:r>
            <a:endParaRPr/>
          </a:p>
        </p:txBody>
      </p:sp>
      <p:sp>
        <p:nvSpPr>
          <p:cNvPr id="1245" name="Google Shape;124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6" name="Google Shape;1246;p24"/>
          <p:cNvSpPr txBox="1"/>
          <p:nvPr/>
        </p:nvSpPr>
        <p:spPr>
          <a:xfrm>
            <a:off x="5693100" y="28169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3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47" name="Google Shape;1247;p24"/>
          <p:cNvSpPr txBox="1"/>
          <p:nvPr/>
        </p:nvSpPr>
        <p:spPr>
          <a:xfrm>
            <a:off x="2541250" y="28169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2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48" name="Google Shape;1248;p24"/>
          <p:cNvSpPr txBox="1"/>
          <p:nvPr/>
        </p:nvSpPr>
        <p:spPr>
          <a:xfrm>
            <a:off x="5693100" y="6327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1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49" name="Google Shape;1249;p24"/>
          <p:cNvSpPr txBox="1"/>
          <p:nvPr/>
        </p:nvSpPr>
        <p:spPr>
          <a:xfrm>
            <a:off x="2541250" y="6327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0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25"/>
          <p:cNvPicPr preferRelativeResize="0"/>
          <p:nvPr/>
        </p:nvPicPr>
        <p:blipFill rotWithShape="1">
          <a:blip r:embed="rId3">
            <a:alphaModFix/>
          </a:blip>
          <a:srcRect b="0" l="52109" r="0" t="0"/>
          <a:stretch/>
        </p:blipFill>
        <p:spPr>
          <a:xfrm>
            <a:off x="1716663" y="3096750"/>
            <a:ext cx="5710674" cy="187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25"/>
          <p:cNvPicPr preferRelativeResize="0"/>
          <p:nvPr/>
        </p:nvPicPr>
        <p:blipFill rotWithShape="1">
          <a:blip r:embed="rId3">
            <a:alphaModFix/>
          </a:blip>
          <a:srcRect b="0" l="0" r="52056" t="0"/>
          <a:stretch/>
        </p:blipFill>
        <p:spPr>
          <a:xfrm>
            <a:off x="1623925" y="897919"/>
            <a:ext cx="5896151" cy="1933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25"/>
          <p:cNvSpPr txBox="1"/>
          <p:nvPr>
            <p:ph idx="4294967295" type="title"/>
          </p:nvPr>
        </p:nvSpPr>
        <p:spPr>
          <a:xfrm>
            <a:off x="1782750" y="60050"/>
            <a:ext cx="55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Otro conjunto de comentarios</a:t>
            </a:r>
            <a:endParaRPr/>
          </a:p>
        </p:txBody>
      </p:sp>
      <p:sp>
        <p:nvSpPr>
          <p:cNvPr id="1257" name="Google Shape;125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8" name="Google Shape;1258;p25"/>
          <p:cNvSpPr txBox="1"/>
          <p:nvPr/>
        </p:nvSpPr>
        <p:spPr>
          <a:xfrm>
            <a:off x="5693100" y="28169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3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59" name="Google Shape;1259;p25"/>
          <p:cNvSpPr txBox="1"/>
          <p:nvPr/>
        </p:nvSpPr>
        <p:spPr>
          <a:xfrm>
            <a:off x="2541250" y="28169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2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60" name="Google Shape;1260;p25"/>
          <p:cNvSpPr txBox="1"/>
          <p:nvPr/>
        </p:nvSpPr>
        <p:spPr>
          <a:xfrm>
            <a:off x="5693100" y="6327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1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61" name="Google Shape;1261;p25"/>
          <p:cNvSpPr txBox="1"/>
          <p:nvPr/>
        </p:nvSpPr>
        <p:spPr>
          <a:xfrm>
            <a:off x="2541250" y="6327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0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62" name="Google Shape;1262;p25"/>
          <p:cNvSpPr/>
          <p:nvPr/>
        </p:nvSpPr>
        <p:spPr>
          <a:xfrm rot="-5400000">
            <a:off x="1463475" y="1118450"/>
            <a:ext cx="563700" cy="3621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25"/>
          <p:cNvSpPr/>
          <p:nvPr/>
        </p:nvSpPr>
        <p:spPr>
          <a:xfrm rot="-5400000">
            <a:off x="6928600" y="2135000"/>
            <a:ext cx="820800" cy="2085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25"/>
          <p:cNvSpPr/>
          <p:nvPr/>
        </p:nvSpPr>
        <p:spPr>
          <a:xfrm rot="-5400000">
            <a:off x="5908500" y="2283725"/>
            <a:ext cx="411300" cy="21900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25"/>
          <p:cNvSpPr/>
          <p:nvPr/>
        </p:nvSpPr>
        <p:spPr>
          <a:xfrm rot="-5400000">
            <a:off x="5854350" y="2911125"/>
            <a:ext cx="750900" cy="27804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25"/>
          <p:cNvSpPr/>
          <p:nvPr/>
        </p:nvSpPr>
        <p:spPr>
          <a:xfrm rot="-5400000">
            <a:off x="3256650" y="4220475"/>
            <a:ext cx="232800" cy="11454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25"/>
          <p:cNvSpPr/>
          <p:nvPr/>
        </p:nvSpPr>
        <p:spPr>
          <a:xfrm rot="-5400000">
            <a:off x="3128175" y="3377400"/>
            <a:ext cx="411300" cy="19623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25"/>
          <p:cNvSpPr/>
          <p:nvPr/>
        </p:nvSpPr>
        <p:spPr>
          <a:xfrm rot="-5400000">
            <a:off x="2756650" y="929563"/>
            <a:ext cx="411300" cy="29265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/>
          </a:blip>
          <a:srcRect b="0" l="52298" r="0" t="0"/>
          <a:stretch/>
        </p:blipFill>
        <p:spPr>
          <a:xfrm>
            <a:off x="1745650" y="2989450"/>
            <a:ext cx="551936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26"/>
          <p:cNvPicPr preferRelativeResize="0"/>
          <p:nvPr/>
        </p:nvPicPr>
        <p:blipFill rotWithShape="1">
          <a:blip r:embed="rId3">
            <a:alphaModFix/>
          </a:blip>
          <a:srcRect b="0" l="0" r="51925" t="0"/>
          <a:stretch/>
        </p:blipFill>
        <p:spPr>
          <a:xfrm>
            <a:off x="1790575" y="813725"/>
            <a:ext cx="556287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26"/>
          <p:cNvSpPr txBox="1"/>
          <p:nvPr>
            <p:ph idx="4294967295" type="body"/>
          </p:nvPr>
        </p:nvSpPr>
        <p:spPr>
          <a:xfrm>
            <a:off x="4245889" y="4660750"/>
            <a:ext cx="65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&lt;/3</a:t>
            </a:r>
            <a:endParaRPr b="1"/>
          </a:p>
        </p:txBody>
      </p:sp>
      <p:sp>
        <p:nvSpPr>
          <p:cNvPr id="1276" name="Google Shape;127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7" name="Google Shape;1277;p26"/>
          <p:cNvSpPr txBox="1"/>
          <p:nvPr/>
        </p:nvSpPr>
        <p:spPr>
          <a:xfrm>
            <a:off x="2704325" y="5526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0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78" name="Google Shape;1278;p26"/>
          <p:cNvSpPr txBox="1"/>
          <p:nvPr/>
        </p:nvSpPr>
        <p:spPr>
          <a:xfrm>
            <a:off x="2704325" y="270932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2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79" name="Google Shape;1279;p26"/>
          <p:cNvSpPr txBox="1"/>
          <p:nvPr/>
        </p:nvSpPr>
        <p:spPr>
          <a:xfrm>
            <a:off x="5586250" y="270932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3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80" name="Google Shape;1280;p26"/>
          <p:cNvSpPr txBox="1"/>
          <p:nvPr/>
        </p:nvSpPr>
        <p:spPr>
          <a:xfrm>
            <a:off x="5586250" y="5526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1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81" name="Google Shape;1281;p26"/>
          <p:cNvSpPr txBox="1"/>
          <p:nvPr>
            <p:ph idx="4294967295" type="title"/>
          </p:nvPr>
        </p:nvSpPr>
        <p:spPr>
          <a:xfrm>
            <a:off x="1469700" y="-20050"/>
            <a:ext cx="62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¿Y las materias con promedio &lt; 3?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27"/>
          <p:cNvPicPr preferRelativeResize="0"/>
          <p:nvPr/>
        </p:nvPicPr>
        <p:blipFill rotWithShape="1">
          <a:blip r:embed="rId3">
            <a:alphaModFix/>
          </a:blip>
          <a:srcRect b="0" l="52298" r="0" t="0"/>
          <a:stretch/>
        </p:blipFill>
        <p:spPr>
          <a:xfrm>
            <a:off x="1745650" y="2989450"/>
            <a:ext cx="551936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27"/>
          <p:cNvPicPr preferRelativeResize="0"/>
          <p:nvPr/>
        </p:nvPicPr>
        <p:blipFill rotWithShape="1">
          <a:blip r:embed="rId3">
            <a:alphaModFix/>
          </a:blip>
          <a:srcRect b="0" l="0" r="51925" t="0"/>
          <a:stretch/>
        </p:blipFill>
        <p:spPr>
          <a:xfrm>
            <a:off x="1790575" y="813725"/>
            <a:ext cx="556287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9" name="Google Shape;1289;p27"/>
          <p:cNvSpPr txBox="1"/>
          <p:nvPr/>
        </p:nvSpPr>
        <p:spPr>
          <a:xfrm>
            <a:off x="2704325" y="5526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0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90" name="Google Shape;1290;p27"/>
          <p:cNvSpPr txBox="1"/>
          <p:nvPr/>
        </p:nvSpPr>
        <p:spPr>
          <a:xfrm>
            <a:off x="2704325" y="270932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2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91" name="Google Shape;1291;p27"/>
          <p:cNvSpPr txBox="1"/>
          <p:nvPr/>
        </p:nvSpPr>
        <p:spPr>
          <a:xfrm>
            <a:off x="5586250" y="2709325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3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92" name="Google Shape;1292;p27"/>
          <p:cNvSpPr txBox="1"/>
          <p:nvPr/>
        </p:nvSpPr>
        <p:spPr>
          <a:xfrm>
            <a:off x="5586250" y="5526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1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93" name="Google Shape;1293;p27"/>
          <p:cNvSpPr txBox="1"/>
          <p:nvPr>
            <p:ph idx="4294967295" type="title"/>
          </p:nvPr>
        </p:nvSpPr>
        <p:spPr>
          <a:xfrm>
            <a:off x="1469700" y="-20050"/>
            <a:ext cx="62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¿Y las materias con promedio &lt; 3? </a:t>
            </a:r>
            <a:endParaRPr/>
          </a:p>
        </p:txBody>
      </p:sp>
      <p:sp>
        <p:nvSpPr>
          <p:cNvPr id="1294" name="Google Shape;1294;p27"/>
          <p:cNvSpPr/>
          <p:nvPr/>
        </p:nvSpPr>
        <p:spPr>
          <a:xfrm rot="-5400000">
            <a:off x="2847225" y="1835475"/>
            <a:ext cx="165300" cy="5115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27"/>
          <p:cNvSpPr/>
          <p:nvPr/>
        </p:nvSpPr>
        <p:spPr>
          <a:xfrm rot="-5400000">
            <a:off x="4299075" y="1945425"/>
            <a:ext cx="1224300" cy="2916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27"/>
          <p:cNvSpPr/>
          <p:nvPr/>
        </p:nvSpPr>
        <p:spPr>
          <a:xfrm rot="-5400000">
            <a:off x="2196725" y="701150"/>
            <a:ext cx="222600" cy="6147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27"/>
          <p:cNvSpPr/>
          <p:nvPr/>
        </p:nvSpPr>
        <p:spPr>
          <a:xfrm rot="-5400000">
            <a:off x="3840225" y="2927725"/>
            <a:ext cx="180600" cy="5388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27"/>
          <p:cNvSpPr/>
          <p:nvPr/>
        </p:nvSpPr>
        <p:spPr>
          <a:xfrm rot="-5400000">
            <a:off x="3970175" y="4054075"/>
            <a:ext cx="180600" cy="5388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27"/>
          <p:cNvSpPr/>
          <p:nvPr/>
        </p:nvSpPr>
        <p:spPr>
          <a:xfrm rot="-5400000">
            <a:off x="6945300" y="3873475"/>
            <a:ext cx="180600" cy="5388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28"/>
          <p:cNvPicPr preferRelativeResize="0"/>
          <p:nvPr/>
        </p:nvPicPr>
        <p:blipFill rotWithShape="1">
          <a:blip r:embed="rId3">
            <a:alphaModFix/>
          </a:blip>
          <a:srcRect b="0" l="51925" r="0" t="0"/>
          <a:stretch/>
        </p:blipFill>
        <p:spPr>
          <a:xfrm>
            <a:off x="1732738" y="3042575"/>
            <a:ext cx="5678525" cy="18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28"/>
          <p:cNvPicPr preferRelativeResize="0"/>
          <p:nvPr/>
        </p:nvPicPr>
        <p:blipFill rotWithShape="1">
          <a:blip r:embed="rId3">
            <a:alphaModFix/>
          </a:blip>
          <a:srcRect b="0" l="0" r="51925" t="0"/>
          <a:stretch/>
        </p:blipFill>
        <p:spPr>
          <a:xfrm>
            <a:off x="1732703" y="831125"/>
            <a:ext cx="5678587" cy="1857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28"/>
          <p:cNvSpPr txBox="1"/>
          <p:nvPr>
            <p:ph idx="4294967295" type="body"/>
          </p:nvPr>
        </p:nvSpPr>
        <p:spPr>
          <a:xfrm>
            <a:off x="4245889" y="4660750"/>
            <a:ext cx="65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&lt;/3</a:t>
            </a:r>
            <a:endParaRPr b="1"/>
          </a:p>
        </p:txBody>
      </p:sp>
      <p:sp>
        <p:nvSpPr>
          <p:cNvPr id="1307" name="Google Shape;130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8" name="Google Shape;1308;p28"/>
          <p:cNvSpPr txBox="1"/>
          <p:nvPr>
            <p:ph idx="4294967295" type="title"/>
          </p:nvPr>
        </p:nvSpPr>
        <p:spPr>
          <a:xfrm>
            <a:off x="2326800" y="0"/>
            <a:ext cx="42495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¿Mejoran usando LDA? </a:t>
            </a:r>
            <a:endParaRPr/>
          </a:p>
        </p:txBody>
      </p:sp>
      <p:sp>
        <p:nvSpPr>
          <p:cNvPr id="1309" name="Google Shape;1309;p28"/>
          <p:cNvSpPr txBox="1"/>
          <p:nvPr/>
        </p:nvSpPr>
        <p:spPr>
          <a:xfrm>
            <a:off x="2704325" y="5526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0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10" name="Google Shape;1310;p28"/>
          <p:cNvSpPr txBox="1"/>
          <p:nvPr/>
        </p:nvSpPr>
        <p:spPr>
          <a:xfrm>
            <a:off x="2704325" y="27569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2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11" name="Google Shape;1311;p28"/>
          <p:cNvSpPr txBox="1"/>
          <p:nvPr/>
        </p:nvSpPr>
        <p:spPr>
          <a:xfrm>
            <a:off x="5586250" y="27569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3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12" name="Google Shape;1312;p28"/>
          <p:cNvSpPr txBox="1"/>
          <p:nvPr/>
        </p:nvSpPr>
        <p:spPr>
          <a:xfrm>
            <a:off x="5586250" y="5526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1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p29"/>
          <p:cNvPicPr preferRelativeResize="0"/>
          <p:nvPr/>
        </p:nvPicPr>
        <p:blipFill rotWithShape="1">
          <a:blip r:embed="rId3">
            <a:alphaModFix/>
          </a:blip>
          <a:srcRect b="0" l="51925" r="0" t="0"/>
          <a:stretch/>
        </p:blipFill>
        <p:spPr>
          <a:xfrm>
            <a:off x="1732738" y="3042575"/>
            <a:ext cx="5678525" cy="18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29"/>
          <p:cNvPicPr preferRelativeResize="0"/>
          <p:nvPr/>
        </p:nvPicPr>
        <p:blipFill rotWithShape="1">
          <a:blip r:embed="rId3">
            <a:alphaModFix/>
          </a:blip>
          <a:srcRect b="0" l="0" r="51925" t="0"/>
          <a:stretch/>
        </p:blipFill>
        <p:spPr>
          <a:xfrm>
            <a:off x="1732703" y="831125"/>
            <a:ext cx="5678587" cy="1857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29"/>
          <p:cNvSpPr txBox="1"/>
          <p:nvPr>
            <p:ph idx="4294967295" type="body"/>
          </p:nvPr>
        </p:nvSpPr>
        <p:spPr>
          <a:xfrm>
            <a:off x="4245889" y="4660750"/>
            <a:ext cx="65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&lt;/3</a:t>
            </a:r>
            <a:endParaRPr b="1"/>
          </a:p>
        </p:txBody>
      </p:sp>
      <p:sp>
        <p:nvSpPr>
          <p:cNvPr id="1320" name="Google Shape;132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1" name="Google Shape;1321;p29"/>
          <p:cNvSpPr txBox="1"/>
          <p:nvPr>
            <p:ph idx="4294967295" type="title"/>
          </p:nvPr>
        </p:nvSpPr>
        <p:spPr>
          <a:xfrm>
            <a:off x="2326800" y="0"/>
            <a:ext cx="42495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¿Mejoran usando LDA? </a:t>
            </a:r>
            <a:endParaRPr/>
          </a:p>
        </p:txBody>
      </p:sp>
      <p:sp>
        <p:nvSpPr>
          <p:cNvPr id="1322" name="Google Shape;1322;p29"/>
          <p:cNvSpPr txBox="1"/>
          <p:nvPr/>
        </p:nvSpPr>
        <p:spPr>
          <a:xfrm>
            <a:off x="2704325" y="5526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0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23" name="Google Shape;1323;p29"/>
          <p:cNvSpPr txBox="1"/>
          <p:nvPr/>
        </p:nvSpPr>
        <p:spPr>
          <a:xfrm>
            <a:off x="2704325" y="27569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2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24" name="Google Shape;1324;p29"/>
          <p:cNvSpPr txBox="1"/>
          <p:nvPr/>
        </p:nvSpPr>
        <p:spPr>
          <a:xfrm>
            <a:off x="5586250" y="27569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3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25" name="Google Shape;1325;p29"/>
          <p:cNvSpPr txBox="1"/>
          <p:nvPr/>
        </p:nvSpPr>
        <p:spPr>
          <a:xfrm>
            <a:off x="5586250" y="552650"/>
            <a:ext cx="8421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Tópico 1 </a:t>
            </a:r>
            <a:endParaRPr b="1" i="0" sz="1300" u="none" cap="none" strike="noStrike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26" name="Google Shape;1326;p29"/>
          <p:cNvSpPr/>
          <p:nvPr/>
        </p:nvSpPr>
        <p:spPr>
          <a:xfrm rot="-5400000">
            <a:off x="1572050" y="3451225"/>
            <a:ext cx="921600" cy="4770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29"/>
          <p:cNvSpPr/>
          <p:nvPr/>
        </p:nvSpPr>
        <p:spPr>
          <a:xfrm rot="-5400000">
            <a:off x="5102000" y="1228138"/>
            <a:ext cx="411300" cy="11433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29"/>
          <p:cNvSpPr/>
          <p:nvPr/>
        </p:nvSpPr>
        <p:spPr>
          <a:xfrm rot="-5400000">
            <a:off x="1681725" y="3880525"/>
            <a:ext cx="1479900" cy="4770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29"/>
          <p:cNvSpPr/>
          <p:nvPr/>
        </p:nvSpPr>
        <p:spPr>
          <a:xfrm rot="-5400000">
            <a:off x="1914050" y="1540275"/>
            <a:ext cx="237600" cy="6003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29"/>
          <p:cNvSpPr/>
          <p:nvPr/>
        </p:nvSpPr>
        <p:spPr>
          <a:xfrm rot="-5400000">
            <a:off x="4810825" y="2322213"/>
            <a:ext cx="165900" cy="4362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9"/>
          <p:cNvSpPr/>
          <p:nvPr/>
        </p:nvSpPr>
        <p:spPr>
          <a:xfrm rot="-5400000">
            <a:off x="5834050" y="3588025"/>
            <a:ext cx="192300" cy="9963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9"/>
          <p:cNvSpPr/>
          <p:nvPr/>
        </p:nvSpPr>
        <p:spPr>
          <a:xfrm rot="-5400000">
            <a:off x="3686000" y="1147530"/>
            <a:ext cx="325800" cy="7272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9"/>
          <p:cNvSpPr/>
          <p:nvPr/>
        </p:nvSpPr>
        <p:spPr>
          <a:xfrm rot="-5400000">
            <a:off x="5335075" y="2415775"/>
            <a:ext cx="303900" cy="1622700"/>
          </a:xfrm>
          <a:prstGeom prst="ellipse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"/>
          <p:cNvSpPr txBox="1"/>
          <p:nvPr>
            <p:ph idx="1" type="body"/>
          </p:nvPr>
        </p:nvSpPr>
        <p:spPr>
          <a:xfrm>
            <a:off x="-42000" y="1220625"/>
            <a:ext cx="46140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Los datos fueron scrapeados del sitio web de encuestas docentes de la facultad</a:t>
            </a:r>
            <a:endParaRPr sz="15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Se utilizo la libreria Selenium para scrapear el sitio, ya que el mismo es un sitio dinámico</a:t>
            </a:r>
            <a:endParaRPr sz="15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Se scrapear los siguientes temas:</a:t>
            </a:r>
            <a:endParaRPr sz="15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Departamentos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Materias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Docentes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Los datos fueron guardados en CSV para luego ser analizados con Python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b="1" sz="1800"/>
          </a:p>
        </p:txBody>
      </p:sp>
      <p:sp>
        <p:nvSpPr>
          <p:cNvPr id="1021" name="Google Shape;1021;p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/>
              <a:t>Recolección de datos</a:t>
            </a:r>
            <a:endParaRPr sz="3100"/>
          </a:p>
        </p:txBody>
      </p:sp>
      <p:pic>
        <p:nvPicPr>
          <p:cNvPr id="1022" name="Google Shape;10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700" y="1221242"/>
            <a:ext cx="3831575" cy="351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9" name="Google Shape;1339;p30"/>
          <p:cNvSpPr txBox="1"/>
          <p:nvPr>
            <p:ph idx="4294967295" type="title"/>
          </p:nvPr>
        </p:nvSpPr>
        <p:spPr>
          <a:xfrm>
            <a:off x="2606975" y="1849025"/>
            <a:ext cx="42495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¡Gracias!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¿Preguntas?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1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000"/>
              <a:t>Análisis exploratorio</a:t>
            </a:r>
            <a:endParaRPr sz="5000"/>
          </a:p>
        </p:txBody>
      </p:sp>
      <p:sp>
        <p:nvSpPr>
          <p:cNvPr id="1345" name="Google Shape;134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2"/>
          <p:cNvSpPr txBox="1"/>
          <p:nvPr>
            <p:ph type="title"/>
          </p:nvPr>
        </p:nvSpPr>
        <p:spPr>
          <a:xfrm>
            <a:off x="720000" y="-12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Preguntas de la encuesta de Materias</a:t>
            </a:r>
            <a:endParaRPr/>
          </a:p>
        </p:txBody>
      </p:sp>
      <p:sp>
        <p:nvSpPr>
          <p:cNvPr id="1351" name="Google Shape;135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2" name="Google Shape;1352;p32"/>
          <p:cNvSpPr txBox="1"/>
          <p:nvPr>
            <p:ph idx="1" type="body"/>
          </p:nvPr>
        </p:nvSpPr>
        <p:spPr>
          <a:xfrm>
            <a:off x="457200" y="687225"/>
            <a:ext cx="82296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 programa de la materia era conocido por los alumnos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 dictado de las clases cumplió con el programa de la materia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Los exámenes se ajustaron a los contenidos programados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 dictado de las clases cumplió con el programa de la materia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Hubo buena coordinación entre las clases teóricas y las clases de problemas, laboratorio y/o seminarios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 dieron a conocer las normas de seguridad para el trabajo en el laboratorio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 cumplieron las normas de seguridad para el trabajo en el laboratorio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 material disponible en el laboratorio fue apropiado y suficiente para el desarrollo de las prácticas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 bibliografía sugerida fue adecuada para comprender los contenidos específicos de la materia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 bibliografía sugerida sirvió para ampliar y/o profundizar los contenidos de la materia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Los exámenes se ajustaron a los contenidos programados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Las consignas de los exámenes fueron claras y precisas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Las correcciones me orientaron para superar las dificultades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Pude conocer y comentar los criterios de valoración del examen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Las notas con que fui calificado reflejan mi desempeño en los exámenes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Considero que los conocimientos adquiridos en este curso son importantes para mi formación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33"/>
          <p:cNvPicPr preferRelativeResize="0"/>
          <p:nvPr/>
        </p:nvPicPr>
        <p:blipFill rotWithShape="1">
          <a:blip r:embed="rId3">
            <a:alphaModFix/>
          </a:blip>
          <a:srcRect b="0" l="7148" r="-2467" t="0"/>
          <a:stretch/>
        </p:blipFill>
        <p:spPr>
          <a:xfrm>
            <a:off x="6916375" y="3490825"/>
            <a:ext cx="2157601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33"/>
          <p:cNvPicPr preferRelativeResize="0"/>
          <p:nvPr/>
        </p:nvPicPr>
        <p:blipFill rotWithShape="1">
          <a:blip r:embed="rId4">
            <a:alphaModFix/>
          </a:blip>
          <a:srcRect b="0" l="-690" r="-863" t="0"/>
          <a:stretch/>
        </p:blipFill>
        <p:spPr>
          <a:xfrm>
            <a:off x="96525" y="421525"/>
            <a:ext cx="22241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33"/>
          <p:cNvPicPr preferRelativeResize="0"/>
          <p:nvPr/>
        </p:nvPicPr>
        <p:blipFill rotWithShape="1">
          <a:blip r:embed="rId5">
            <a:alphaModFix/>
          </a:blip>
          <a:srcRect b="0" l="7386" r="-2706" t="0"/>
          <a:stretch/>
        </p:blipFill>
        <p:spPr>
          <a:xfrm>
            <a:off x="2511151" y="42152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33"/>
          <p:cNvPicPr preferRelativeResize="0"/>
          <p:nvPr/>
        </p:nvPicPr>
        <p:blipFill rotWithShape="1">
          <a:blip r:embed="rId6">
            <a:alphaModFix/>
          </a:blip>
          <a:srcRect b="0" l="7655" r="-1026" t="0"/>
          <a:stretch/>
        </p:blipFill>
        <p:spPr>
          <a:xfrm>
            <a:off x="4714725" y="421525"/>
            <a:ext cx="21135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33"/>
          <p:cNvPicPr preferRelativeResize="0"/>
          <p:nvPr/>
        </p:nvPicPr>
        <p:blipFill rotWithShape="1">
          <a:blip r:embed="rId7">
            <a:alphaModFix/>
          </a:blip>
          <a:srcRect b="0" l="7260" r="0" t="0"/>
          <a:stretch/>
        </p:blipFill>
        <p:spPr>
          <a:xfrm>
            <a:off x="6960225" y="421525"/>
            <a:ext cx="18711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33"/>
          <p:cNvPicPr preferRelativeResize="0"/>
          <p:nvPr/>
        </p:nvPicPr>
        <p:blipFill rotWithShape="1">
          <a:blip r:embed="rId8">
            <a:alphaModFix/>
          </a:blip>
          <a:srcRect b="0" l="-850" r="848" t="0"/>
          <a:stretch/>
        </p:blipFill>
        <p:spPr>
          <a:xfrm>
            <a:off x="96525" y="1965475"/>
            <a:ext cx="2190175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33"/>
          <p:cNvPicPr preferRelativeResize="0"/>
          <p:nvPr/>
        </p:nvPicPr>
        <p:blipFill rotWithShape="1">
          <a:blip r:embed="rId9">
            <a:alphaModFix/>
          </a:blip>
          <a:srcRect b="0" l="7386" r="-2696" t="0"/>
          <a:stretch/>
        </p:blipFill>
        <p:spPr>
          <a:xfrm>
            <a:off x="2524950" y="196547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33"/>
          <p:cNvPicPr preferRelativeResize="0"/>
          <p:nvPr/>
        </p:nvPicPr>
        <p:blipFill rotWithShape="1">
          <a:blip r:embed="rId10">
            <a:alphaModFix/>
          </a:blip>
          <a:srcRect b="0" l="7777" r="-3087" t="0"/>
          <a:stretch/>
        </p:blipFill>
        <p:spPr>
          <a:xfrm>
            <a:off x="4714725" y="196547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33"/>
          <p:cNvPicPr preferRelativeResize="0"/>
          <p:nvPr/>
        </p:nvPicPr>
        <p:blipFill rotWithShape="1">
          <a:blip r:embed="rId11">
            <a:alphaModFix/>
          </a:blip>
          <a:srcRect b="0" l="7362" r="488" t="0"/>
          <a:stretch/>
        </p:blipFill>
        <p:spPr>
          <a:xfrm>
            <a:off x="6983800" y="1956175"/>
            <a:ext cx="19505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33"/>
          <p:cNvPicPr preferRelativeResize="0"/>
          <p:nvPr/>
        </p:nvPicPr>
        <p:blipFill rotWithShape="1">
          <a:blip r:embed="rId12">
            <a:alphaModFix/>
          </a:blip>
          <a:srcRect b="0" l="-3454" r="-918" t="0"/>
          <a:stretch/>
        </p:blipFill>
        <p:spPr>
          <a:xfrm>
            <a:off x="0" y="3521375"/>
            <a:ext cx="23624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33"/>
          <p:cNvPicPr preferRelativeResize="0"/>
          <p:nvPr/>
        </p:nvPicPr>
        <p:blipFill rotWithShape="1">
          <a:blip r:embed="rId13">
            <a:alphaModFix/>
          </a:blip>
          <a:srcRect b="0" l="7048" r="-1024" t="0"/>
          <a:stretch/>
        </p:blipFill>
        <p:spPr>
          <a:xfrm>
            <a:off x="2511150" y="3521375"/>
            <a:ext cx="2127249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33"/>
          <p:cNvPicPr preferRelativeResize="0"/>
          <p:nvPr/>
        </p:nvPicPr>
        <p:blipFill rotWithShape="1">
          <a:blip r:embed="rId14">
            <a:alphaModFix/>
          </a:blip>
          <a:srcRect b="0" l="7312" r="-1545" t="0"/>
          <a:stretch/>
        </p:blipFill>
        <p:spPr>
          <a:xfrm>
            <a:off x="4725425" y="3515725"/>
            <a:ext cx="2064149" cy="1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34"/>
          <p:cNvPicPr preferRelativeResize="0"/>
          <p:nvPr/>
        </p:nvPicPr>
        <p:blipFill rotWithShape="1">
          <a:blip r:embed="rId3">
            <a:alphaModFix/>
          </a:blip>
          <a:srcRect b="0" l="7148" r="-2467" t="0"/>
          <a:stretch/>
        </p:blipFill>
        <p:spPr>
          <a:xfrm>
            <a:off x="6916375" y="3490825"/>
            <a:ext cx="2157601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34"/>
          <p:cNvPicPr preferRelativeResize="0"/>
          <p:nvPr/>
        </p:nvPicPr>
        <p:blipFill rotWithShape="1">
          <a:blip r:embed="rId4">
            <a:alphaModFix/>
          </a:blip>
          <a:srcRect b="0" l="-690" r="-863" t="0"/>
          <a:stretch/>
        </p:blipFill>
        <p:spPr>
          <a:xfrm>
            <a:off x="96525" y="421525"/>
            <a:ext cx="22241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34"/>
          <p:cNvPicPr preferRelativeResize="0"/>
          <p:nvPr/>
        </p:nvPicPr>
        <p:blipFill rotWithShape="1">
          <a:blip r:embed="rId5">
            <a:alphaModFix/>
          </a:blip>
          <a:srcRect b="0" l="7386" r="-2706" t="0"/>
          <a:stretch/>
        </p:blipFill>
        <p:spPr>
          <a:xfrm>
            <a:off x="2511151" y="42152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34"/>
          <p:cNvPicPr preferRelativeResize="0"/>
          <p:nvPr/>
        </p:nvPicPr>
        <p:blipFill rotWithShape="1">
          <a:blip r:embed="rId6">
            <a:alphaModFix/>
          </a:blip>
          <a:srcRect b="0" l="7655" r="-1026" t="0"/>
          <a:stretch/>
        </p:blipFill>
        <p:spPr>
          <a:xfrm>
            <a:off x="4714725" y="421525"/>
            <a:ext cx="21135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34"/>
          <p:cNvPicPr preferRelativeResize="0"/>
          <p:nvPr/>
        </p:nvPicPr>
        <p:blipFill rotWithShape="1">
          <a:blip r:embed="rId7">
            <a:alphaModFix/>
          </a:blip>
          <a:srcRect b="0" l="7260" r="0" t="0"/>
          <a:stretch/>
        </p:blipFill>
        <p:spPr>
          <a:xfrm>
            <a:off x="6960225" y="421525"/>
            <a:ext cx="18711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34"/>
          <p:cNvPicPr preferRelativeResize="0"/>
          <p:nvPr/>
        </p:nvPicPr>
        <p:blipFill rotWithShape="1">
          <a:blip r:embed="rId8">
            <a:alphaModFix/>
          </a:blip>
          <a:srcRect b="0" l="-850" r="848" t="0"/>
          <a:stretch/>
        </p:blipFill>
        <p:spPr>
          <a:xfrm>
            <a:off x="96525" y="1965475"/>
            <a:ext cx="2190175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34"/>
          <p:cNvPicPr preferRelativeResize="0"/>
          <p:nvPr/>
        </p:nvPicPr>
        <p:blipFill rotWithShape="1">
          <a:blip r:embed="rId9">
            <a:alphaModFix/>
          </a:blip>
          <a:srcRect b="0" l="7386" r="-2696" t="0"/>
          <a:stretch/>
        </p:blipFill>
        <p:spPr>
          <a:xfrm>
            <a:off x="2524950" y="196547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34"/>
          <p:cNvPicPr preferRelativeResize="0"/>
          <p:nvPr/>
        </p:nvPicPr>
        <p:blipFill rotWithShape="1">
          <a:blip r:embed="rId10">
            <a:alphaModFix/>
          </a:blip>
          <a:srcRect b="0" l="7777" r="-3087" t="0"/>
          <a:stretch/>
        </p:blipFill>
        <p:spPr>
          <a:xfrm>
            <a:off x="4714725" y="196547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34"/>
          <p:cNvPicPr preferRelativeResize="0"/>
          <p:nvPr/>
        </p:nvPicPr>
        <p:blipFill rotWithShape="1">
          <a:blip r:embed="rId11">
            <a:alphaModFix/>
          </a:blip>
          <a:srcRect b="0" l="7362" r="488" t="0"/>
          <a:stretch/>
        </p:blipFill>
        <p:spPr>
          <a:xfrm>
            <a:off x="6983800" y="1956175"/>
            <a:ext cx="19505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34"/>
          <p:cNvPicPr preferRelativeResize="0"/>
          <p:nvPr/>
        </p:nvPicPr>
        <p:blipFill rotWithShape="1">
          <a:blip r:embed="rId12">
            <a:alphaModFix/>
          </a:blip>
          <a:srcRect b="0" l="-3454" r="-918" t="0"/>
          <a:stretch/>
        </p:blipFill>
        <p:spPr>
          <a:xfrm>
            <a:off x="0" y="3521375"/>
            <a:ext cx="23624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34"/>
          <p:cNvPicPr preferRelativeResize="0"/>
          <p:nvPr/>
        </p:nvPicPr>
        <p:blipFill rotWithShape="1">
          <a:blip r:embed="rId13">
            <a:alphaModFix/>
          </a:blip>
          <a:srcRect b="0" l="7048" r="-1024" t="0"/>
          <a:stretch/>
        </p:blipFill>
        <p:spPr>
          <a:xfrm>
            <a:off x="2511150" y="3521375"/>
            <a:ext cx="2127249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34"/>
          <p:cNvPicPr preferRelativeResize="0"/>
          <p:nvPr/>
        </p:nvPicPr>
        <p:blipFill rotWithShape="1">
          <a:blip r:embed="rId14">
            <a:alphaModFix/>
          </a:blip>
          <a:srcRect b="0" l="7312" r="-1545" t="0"/>
          <a:stretch/>
        </p:blipFill>
        <p:spPr>
          <a:xfrm>
            <a:off x="4725425" y="3515725"/>
            <a:ext cx="2064149" cy="1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34"/>
          <p:cNvSpPr/>
          <p:nvPr/>
        </p:nvSpPr>
        <p:spPr>
          <a:xfrm>
            <a:off x="4628025" y="392200"/>
            <a:ext cx="2263500" cy="15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34"/>
          <p:cNvSpPr/>
          <p:nvPr/>
        </p:nvSpPr>
        <p:spPr>
          <a:xfrm>
            <a:off x="4645638" y="3418250"/>
            <a:ext cx="2263500" cy="15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Los profesores que se retiran, empeoran sus resultados al final de su docencia?</a:t>
            </a:r>
            <a:endParaRPr/>
          </a:p>
        </p:txBody>
      </p:sp>
      <p:sp>
        <p:nvSpPr>
          <p:cNvPr id="1394" name="Google Shape;1394;p35"/>
          <p:cNvSpPr txBox="1"/>
          <p:nvPr>
            <p:ph idx="1" type="body"/>
          </p:nvPr>
        </p:nvSpPr>
        <p:spPr>
          <a:xfrm>
            <a:off x="720000" y="1830225"/>
            <a:ext cx="72297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Queremos ver si aquellos docentes que se retiran de la docencia, mejoran, empeoran, o mantienen sus resultados en promedio en las encuestas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Tomamos aquellos docentes con más de 7 años de trayectoria como profesor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Definimos “retirados” a aquellos docentes que no dan clases desde el 2017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395" name="Google Shape;139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36"/>
          <p:cNvSpPr txBox="1"/>
          <p:nvPr>
            <p:ph idx="1" type="body"/>
          </p:nvPr>
        </p:nvSpPr>
        <p:spPr>
          <a:xfrm>
            <a:off x="4795235" y="1373025"/>
            <a:ext cx="41568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La mayoría de los docentes no ganan ni pierden puntos de encuestas en sus últimos 4 cuatrimestres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401" name="Google Shape;140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Los profesores que se retiran, empeoran sus resultados al final de su docencia?</a:t>
            </a:r>
            <a:endParaRPr/>
          </a:p>
        </p:txBody>
      </p:sp>
      <p:pic>
        <p:nvPicPr>
          <p:cNvPr id="1402" name="Google Shape;140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775" y="1720450"/>
            <a:ext cx="4234449" cy="32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8150" y="2275750"/>
            <a:ext cx="3754400" cy="2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7"/>
          <p:cNvSpPr txBox="1"/>
          <p:nvPr>
            <p:ph type="title"/>
          </p:nvPr>
        </p:nvSpPr>
        <p:spPr>
          <a:xfrm>
            <a:off x="720000" y="226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Comparación de comentarios y puntajes</a:t>
            </a:r>
            <a:endParaRPr/>
          </a:p>
        </p:txBody>
      </p:sp>
      <p:sp>
        <p:nvSpPr>
          <p:cNvPr id="1410" name="Google Shape;141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1" name="Google Shape;14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63" y="1052400"/>
            <a:ext cx="8830073" cy="36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37"/>
          <p:cNvSpPr txBox="1"/>
          <p:nvPr/>
        </p:nvSpPr>
        <p:spPr>
          <a:xfrm>
            <a:off x="646675" y="4435450"/>
            <a:ext cx="218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⍴</a:t>
            </a:r>
            <a:r>
              <a:rPr b="0" i="0" lang="en" sz="1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Lexicon</a:t>
            </a:r>
            <a:r>
              <a:rPr b="0" i="0" lang="en" sz="29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i="0" lang="en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= 0.09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37"/>
          <p:cNvSpPr txBox="1"/>
          <p:nvPr/>
        </p:nvSpPr>
        <p:spPr>
          <a:xfrm>
            <a:off x="5523475" y="4435450"/>
            <a:ext cx="218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⍴</a:t>
            </a:r>
            <a:r>
              <a:rPr b="0" i="0" lang="en" sz="1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ML</a:t>
            </a:r>
            <a:r>
              <a:rPr b="0" i="0" lang="en" sz="29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i="0" lang="en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= 0.5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8"/>
          <p:cNvSpPr txBox="1"/>
          <p:nvPr>
            <p:ph type="title"/>
          </p:nvPr>
        </p:nvSpPr>
        <p:spPr>
          <a:xfrm>
            <a:off x="791450" y="147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Evolución temporal</a:t>
            </a:r>
            <a:endParaRPr/>
          </a:p>
        </p:txBody>
      </p:sp>
      <p:sp>
        <p:nvSpPr>
          <p:cNvPr id="1419" name="Google Shape;141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0" name="Google Shape;1420;p38"/>
          <p:cNvPicPr preferRelativeResize="0"/>
          <p:nvPr/>
        </p:nvPicPr>
        <p:blipFill rotWithShape="1">
          <a:blip r:embed="rId3">
            <a:alphaModFix/>
          </a:blip>
          <a:srcRect b="0" l="5011" r="6593" t="0"/>
          <a:stretch/>
        </p:blipFill>
        <p:spPr>
          <a:xfrm>
            <a:off x="4727500" y="1759300"/>
            <a:ext cx="4377974" cy="247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38"/>
          <p:cNvPicPr preferRelativeResize="0"/>
          <p:nvPr/>
        </p:nvPicPr>
        <p:blipFill rotWithShape="1">
          <a:blip r:embed="rId4">
            <a:alphaModFix/>
          </a:blip>
          <a:srcRect b="0" l="6128" r="7915" t="0"/>
          <a:stretch/>
        </p:blipFill>
        <p:spPr>
          <a:xfrm>
            <a:off x="156900" y="1759300"/>
            <a:ext cx="4257500" cy="24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39"/>
          <p:cNvPicPr preferRelativeResize="0"/>
          <p:nvPr/>
        </p:nvPicPr>
        <p:blipFill rotWithShape="1">
          <a:blip r:embed="rId3">
            <a:alphaModFix/>
          </a:blip>
          <a:srcRect b="0" l="7148" r="-2467" t="0"/>
          <a:stretch/>
        </p:blipFill>
        <p:spPr>
          <a:xfrm>
            <a:off x="6916375" y="3490825"/>
            <a:ext cx="2157601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39"/>
          <p:cNvPicPr preferRelativeResize="0"/>
          <p:nvPr/>
        </p:nvPicPr>
        <p:blipFill rotWithShape="1">
          <a:blip r:embed="rId4">
            <a:alphaModFix/>
          </a:blip>
          <a:srcRect b="0" l="-690" r="-863" t="0"/>
          <a:stretch/>
        </p:blipFill>
        <p:spPr>
          <a:xfrm>
            <a:off x="96525" y="421525"/>
            <a:ext cx="22241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39"/>
          <p:cNvPicPr preferRelativeResize="0"/>
          <p:nvPr/>
        </p:nvPicPr>
        <p:blipFill rotWithShape="1">
          <a:blip r:embed="rId5">
            <a:alphaModFix/>
          </a:blip>
          <a:srcRect b="0" l="7386" r="-2706" t="0"/>
          <a:stretch/>
        </p:blipFill>
        <p:spPr>
          <a:xfrm>
            <a:off x="2511151" y="42152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39"/>
          <p:cNvPicPr preferRelativeResize="0"/>
          <p:nvPr/>
        </p:nvPicPr>
        <p:blipFill rotWithShape="1">
          <a:blip r:embed="rId6">
            <a:alphaModFix/>
          </a:blip>
          <a:srcRect b="0" l="7655" r="-1026" t="0"/>
          <a:stretch/>
        </p:blipFill>
        <p:spPr>
          <a:xfrm>
            <a:off x="4714725" y="421525"/>
            <a:ext cx="21135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39"/>
          <p:cNvPicPr preferRelativeResize="0"/>
          <p:nvPr/>
        </p:nvPicPr>
        <p:blipFill rotWithShape="1">
          <a:blip r:embed="rId7">
            <a:alphaModFix/>
          </a:blip>
          <a:srcRect b="0" l="7260" r="0" t="0"/>
          <a:stretch/>
        </p:blipFill>
        <p:spPr>
          <a:xfrm>
            <a:off x="6960225" y="421525"/>
            <a:ext cx="18711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39"/>
          <p:cNvPicPr preferRelativeResize="0"/>
          <p:nvPr/>
        </p:nvPicPr>
        <p:blipFill rotWithShape="1">
          <a:blip r:embed="rId8">
            <a:alphaModFix/>
          </a:blip>
          <a:srcRect b="0" l="-850" r="848" t="0"/>
          <a:stretch/>
        </p:blipFill>
        <p:spPr>
          <a:xfrm>
            <a:off x="96525" y="1965475"/>
            <a:ext cx="2190175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39"/>
          <p:cNvPicPr preferRelativeResize="0"/>
          <p:nvPr/>
        </p:nvPicPr>
        <p:blipFill rotWithShape="1">
          <a:blip r:embed="rId9">
            <a:alphaModFix/>
          </a:blip>
          <a:srcRect b="0" l="7386" r="-2696" t="0"/>
          <a:stretch/>
        </p:blipFill>
        <p:spPr>
          <a:xfrm>
            <a:off x="2524950" y="196547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39"/>
          <p:cNvPicPr preferRelativeResize="0"/>
          <p:nvPr/>
        </p:nvPicPr>
        <p:blipFill rotWithShape="1">
          <a:blip r:embed="rId10">
            <a:alphaModFix/>
          </a:blip>
          <a:srcRect b="0" l="7777" r="-3087" t="0"/>
          <a:stretch/>
        </p:blipFill>
        <p:spPr>
          <a:xfrm>
            <a:off x="4714725" y="196547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39"/>
          <p:cNvPicPr preferRelativeResize="0"/>
          <p:nvPr/>
        </p:nvPicPr>
        <p:blipFill rotWithShape="1">
          <a:blip r:embed="rId11">
            <a:alphaModFix/>
          </a:blip>
          <a:srcRect b="0" l="7362" r="488" t="0"/>
          <a:stretch/>
        </p:blipFill>
        <p:spPr>
          <a:xfrm>
            <a:off x="6983800" y="1956175"/>
            <a:ext cx="19505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39"/>
          <p:cNvPicPr preferRelativeResize="0"/>
          <p:nvPr/>
        </p:nvPicPr>
        <p:blipFill rotWithShape="1">
          <a:blip r:embed="rId12">
            <a:alphaModFix/>
          </a:blip>
          <a:srcRect b="0" l="-3454" r="-918" t="0"/>
          <a:stretch/>
        </p:blipFill>
        <p:spPr>
          <a:xfrm>
            <a:off x="0" y="3521375"/>
            <a:ext cx="23624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39"/>
          <p:cNvPicPr preferRelativeResize="0"/>
          <p:nvPr/>
        </p:nvPicPr>
        <p:blipFill rotWithShape="1">
          <a:blip r:embed="rId13">
            <a:alphaModFix/>
          </a:blip>
          <a:srcRect b="0" l="7048" r="-1024" t="0"/>
          <a:stretch/>
        </p:blipFill>
        <p:spPr>
          <a:xfrm>
            <a:off x="2511150" y="3521375"/>
            <a:ext cx="2127249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39"/>
          <p:cNvPicPr preferRelativeResize="0"/>
          <p:nvPr/>
        </p:nvPicPr>
        <p:blipFill rotWithShape="1">
          <a:blip r:embed="rId14">
            <a:alphaModFix/>
          </a:blip>
          <a:srcRect b="0" l="7312" r="-1545" t="0"/>
          <a:stretch/>
        </p:blipFill>
        <p:spPr>
          <a:xfrm>
            <a:off x="4725425" y="3515725"/>
            <a:ext cx="2064149" cy="1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39"/>
          <p:cNvSpPr/>
          <p:nvPr/>
        </p:nvSpPr>
        <p:spPr>
          <a:xfrm>
            <a:off x="2418225" y="3516400"/>
            <a:ext cx="2263500" cy="15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39"/>
          <p:cNvSpPr/>
          <p:nvPr/>
        </p:nvSpPr>
        <p:spPr>
          <a:xfrm>
            <a:off x="4704225" y="1916200"/>
            <a:ext cx="2263500" cy="15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"/>
          <p:cNvSpPr txBox="1"/>
          <p:nvPr>
            <p:ph idx="1" type="body"/>
          </p:nvPr>
        </p:nvSpPr>
        <p:spPr>
          <a:xfrm>
            <a:off x="454779" y="1220625"/>
            <a:ext cx="68502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6B65"/>
                </a:solidFill>
              </a:rPr>
              <a:t>Problemas Encontrados</a:t>
            </a:r>
            <a:endParaRPr b="1" sz="1800">
              <a:solidFill>
                <a:srgbClr val="FF6B65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6B65"/>
              </a:buClr>
              <a:buSzPts val="1700"/>
              <a:buChar char="●"/>
            </a:pPr>
            <a:r>
              <a:rPr lang="en" sz="1600">
                <a:solidFill>
                  <a:srgbClr val="FF6B65"/>
                </a:solidFill>
              </a:rPr>
              <a:t>Los puntajes de las encuestas están en formato imagen, es decir, no se pueden extraer tan simple</a:t>
            </a:r>
            <a:endParaRPr sz="1600">
              <a:solidFill>
                <a:srgbClr val="FF6B6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800"/>
              <a:t>Solucion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Existe una escala cromática dada por el sitio que contiene los colores y valores numéricos correspondientes </a:t>
            </a:r>
            <a:endParaRPr sz="16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600"/>
              <a:t>Se implementó un script que analiza el color de cada punto y obtiene el valor numérico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029" name="Google Shape;10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376" y="2370050"/>
            <a:ext cx="5417250" cy="4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100"/>
              <a:t>Recolección de datos</a:t>
            </a:r>
            <a:endParaRPr sz="3100"/>
          </a:p>
        </p:txBody>
      </p:sp>
      <p:pic>
        <p:nvPicPr>
          <p:cNvPr id="1031" name="Google Shape;10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74" y="3474425"/>
            <a:ext cx="7210451" cy="2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40"/>
          <p:cNvPicPr preferRelativeResize="0"/>
          <p:nvPr/>
        </p:nvPicPr>
        <p:blipFill rotWithShape="1">
          <a:blip r:embed="rId3">
            <a:alphaModFix/>
          </a:blip>
          <a:srcRect b="0" l="7148" r="-2467" t="0"/>
          <a:stretch/>
        </p:blipFill>
        <p:spPr>
          <a:xfrm>
            <a:off x="6916375" y="3490825"/>
            <a:ext cx="2157601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40"/>
          <p:cNvPicPr preferRelativeResize="0"/>
          <p:nvPr/>
        </p:nvPicPr>
        <p:blipFill rotWithShape="1">
          <a:blip r:embed="rId4">
            <a:alphaModFix/>
          </a:blip>
          <a:srcRect b="0" l="-690" r="-863" t="0"/>
          <a:stretch/>
        </p:blipFill>
        <p:spPr>
          <a:xfrm>
            <a:off x="96525" y="421525"/>
            <a:ext cx="22241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40"/>
          <p:cNvPicPr preferRelativeResize="0"/>
          <p:nvPr/>
        </p:nvPicPr>
        <p:blipFill rotWithShape="1">
          <a:blip r:embed="rId5">
            <a:alphaModFix/>
          </a:blip>
          <a:srcRect b="0" l="7386" r="-2706" t="0"/>
          <a:stretch/>
        </p:blipFill>
        <p:spPr>
          <a:xfrm>
            <a:off x="2511151" y="42152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40"/>
          <p:cNvPicPr preferRelativeResize="0"/>
          <p:nvPr/>
        </p:nvPicPr>
        <p:blipFill rotWithShape="1">
          <a:blip r:embed="rId6">
            <a:alphaModFix/>
          </a:blip>
          <a:srcRect b="0" l="7655" r="-1026" t="0"/>
          <a:stretch/>
        </p:blipFill>
        <p:spPr>
          <a:xfrm>
            <a:off x="4714725" y="421525"/>
            <a:ext cx="21135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40"/>
          <p:cNvPicPr preferRelativeResize="0"/>
          <p:nvPr/>
        </p:nvPicPr>
        <p:blipFill rotWithShape="1">
          <a:blip r:embed="rId7">
            <a:alphaModFix/>
          </a:blip>
          <a:srcRect b="0" l="7260" r="0" t="0"/>
          <a:stretch/>
        </p:blipFill>
        <p:spPr>
          <a:xfrm>
            <a:off x="6960225" y="421525"/>
            <a:ext cx="18711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40"/>
          <p:cNvPicPr preferRelativeResize="0"/>
          <p:nvPr/>
        </p:nvPicPr>
        <p:blipFill rotWithShape="1">
          <a:blip r:embed="rId8">
            <a:alphaModFix/>
          </a:blip>
          <a:srcRect b="0" l="-850" r="848" t="0"/>
          <a:stretch/>
        </p:blipFill>
        <p:spPr>
          <a:xfrm>
            <a:off x="96525" y="1965475"/>
            <a:ext cx="2190175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40"/>
          <p:cNvPicPr preferRelativeResize="0"/>
          <p:nvPr/>
        </p:nvPicPr>
        <p:blipFill rotWithShape="1">
          <a:blip r:embed="rId9">
            <a:alphaModFix/>
          </a:blip>
          <a:srcRect b="0" l="7386" r="-2696" t="0"/>
          <a:stretch/>
        </p:blipFill>
        <p:spPr>
          <a:xfrm>
            <a:off x="2524950" y="196547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40"/>
          <p:cNvPicPr preferRelativeResize="0"/>
          <p:nvPr/>
        </p:nvPicPr>
        <p:blipFill rotWithShape="1">
          <a:blip r:embed="rId10">
            <a:alphaModFix/>
          </a:blip>
          <a:srcRect b="0" l="7777" r="-3087" t="0"/>
          <a:stretch/>
        </p:blipFill>
        <p:spPr>
          <a:xfrm>
            <a:off x="4714725" y="1965475"/>
            <a:ext cx="20877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40"/>
          <p:cNvPicPr preferRelativeResize="0"/>
          <p:nvPr/>
        </p:nvPicPr>
        <p:blipFill rotWithShape="1">
          <a:blip r:embed="rId11">
            <a:alphaModFix/>
          </a:blip>
          <a:srcRect b="0" l="7362" r="488" t="0"/>
          <a:stretch/>
        </p:blipFill>
        <p:spPr>
          <a:xfrm>
            <a:off x="6983800" y="1956175"/>
            <a:ext cx="19505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40"/>
          <p:cNvPicPr preferRelativeResize="0"/>
          <p:nvPr/>
        </p:nvPicPr>
        <p:blipFill rotWithShape="1">
          <a:blip r:embed="rId12">
            <a:alphaModFix/>
          </a:blip>
          <a:srcRect b="0" l="-3454" r="-918" t="0"/>
          <a:stretch/>
        </p:blipFill>
        <p:spPr>
          <a:xfrm>
            <a:off x="0" y="3521375"/>
            <a:ext cx="236245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40"/>
          <p:cNvPicPr preferRelativeResize="0"/>
          <p:nvPr/>
        </p:nvPicPr>
        <p:blipFill rotWithShape="1">
          <a:blip r:embed="rId13">
            <a:alphaModFix/>
          </a:blip>
          <a:srcRect b="0" l="7048" r="-1024" t="0"/>
          <a:stretch/>
        </p:blipFill>
        <p:spPr>
          <a:xfrm>
            <a:off x="2511150" y="3521375"/>
            <a:ext cx="2127249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40"/>
          <p:cNvPicPr preferRelativeResize="0"/>
          <p:nvPr/>
        </p:nvPicPr>
        <p:blipFill rotWithShape="1">
          <a:blip r:embed="rId14">
            <a:alphaModFix/>
          </a:blip>
          <a:srcRect b="0" l="7312" r="-1545" t="0"/>
          <a:stretch/>
        </p:blipFill>
        <p:spPr>
          <a:xfrm>
            <a:off x="4725425" y="3515725"/>
            <a:ext cx="2064149" cy="14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40"/>
          <p:cNvSpPr/>
          <p:nvPr/>
        </p:nvSpPr>
        <p:spPr>
          <a:xfrm>
            <a:off x="6837825" y="392200"/>
            <a:ext cx="2263500" cy="15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40"/>
          <p:cNvSpPr/>
          <p:nvPr/>
        </p:nvSpPr>
        <p:spPr>
          <a:xfrm>
            <a:off x="6837825" y="1916200"/>
            <a:ext cx="2263500" cy="15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5" name="Google Shape;1465;p41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¿A algún departamento le va mejor en las encuestas?</a:t>
            </a:r>
            <a:endParaRPr/>
          </a:p>
        </p:txBody>
      </p:sp>
      <p:pic>
        <p:nvPicPr>
          <p:cNvPr id="1466" name="Google Shape;146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726" y="3134750"/>
            <a:ext cx="7040159" cy="195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749" y="1086150"/>
            <a:ext cx="7040092" cy="19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3" name="Google Shape;1473;p42"/>
          <p:cNvSpPr/>
          <p:nvPr/>
        </p:nvSpPr>
        <p:spPr>
          <a:xfrm>
            <a:off x="-1494475" y="1672400"/>
            <a:ext cx="548700" cy="2162700"/>
          </a:xfrm>
          <a:prstGeom prst="ellipse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4" name="Google Shape;14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674" y="1220625"/>
            <a:ext cx="6377218" cy="373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42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algún departamento le va mejor en las preguntas de docentes?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1" name="Google Shape;14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674" y="1220625"/>
            <a:ext cx="6377218" cy="3737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2" name="Google Shape;1482;p43"/>
          <p:cNvCxnSpPr/>
          <p:nvPr/>
        </p:nvCxnSpPr>
        <p:spPr>
          <a:xfrm flipH="1">
            <a:off x="5250875" y="1435800"/>
            <a:ext cx="300" cy="4467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83" name="Google Shape;1483;p43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algún departamento le va mejor en las preguntas de docentes?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9" name="Google Shape;1489;p44"/>
          <p:cNvSpPr/>
          <p:nvPr/>
        </p:nvSpPr>
        <p:spPr>
          <a:xfrm>
            <a:off x="-1494475" y="1672400"/>
            <a:ext cx="548700" cy="2162700"/>
          </a:xfrm>
          <a:prstGeom prst="ellipse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0" name="Google Shape;14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674" y="1220625"/>
            <a:ext cx="6377218" cy="3737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1" name="Google Shape;1491;p44"/>
          <p:cNvCxnSpPr/>
          <p:nvPr/>
        </p:nvCxnSpPr>
        <p:spPr>
          <a:xfrm flipH="1">
            <a:off x="5250875" y="1435800"/>
            <a:ext cx="300" cy="4467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2" name="Google Shape;1492;p44"/>
          <p:cNvCxnSpPr/>
          <p:nvPr/>
        </p:nvCxnSpPr>
        <p:spPr>
          <a:xfrm rot="10800000">
            <a:off x="3000675" y="4533875"/>
            <a:ext cx="4485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3" name="Google Shape;1493;p44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algún departamento le va mejor en las preguntas de docentes?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9" name="Google Shape;1499;p45"/>
          <p:cNvSpPr/>
          <p:nvPr/>
        </p:nvSpPr>
        <p:spPr>
          <a:xfrm>
            <a:off x="-1494475" y="1672400"/>
            <a:ext cx="548700" cy="2162700"/>
          </a:xfrm>
          <a:prstGeom prst="ellipse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45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algún departamento le va mejor en las preguntas de materias?</a:t>
            </a:r>
            <a:endParaRPr/>
          </a:p>
        </p:txBody>
      </p:sp>
      <p:pic>
        <p:nvPicPr>
          <p:cNvPr id="1501" name="Google Shape;15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7450" y="1267525"/>
            <a:ext cx="6365173" cy="37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6"/>
          <p:cNvSpPr txBox="1"/>
          <p:nvPr>
            <p:ph type="title"/>
          </p:nvPr>
        </p:nvSpPr>
        <p:spPr>
          <a:xfrm>
            <a:off x="720000" y="198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¿Diferentes carreras puntúan diferente a la misma materia?</a:t>
            </a:r>
            <a:endParaRPr/>
          </a:p>
        </p:txBody>
      </p:sp>
      <p:sp>
        <p:nvSpPr>
          <p:cNvPr id="1507" name="Google Shape;150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8" name="Google Shape;150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912" y="1545775"/>
            <a:ext cx="6154173" cy="30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46"/>
          <p:cNvSpPr txBox="1"/>
          <p:nvPr/>
        </p:nvSpPr>
        <p:spPr>
          <a:xfrm>
            <a:off x="4218275" y="1220625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Análisis I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7"/>
          <p:cNvSpPr txBox="1"/>
          <p:nvPr>
            <p:ph type="title"/>
          </p:nvPr>
        </p:nvSpPr>
        <p:spPr>
          <a:xfrm>
            <a:off x="720000" y="198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¿Diferentes carreras puntúan diferente a la misma materia?</a:t>
            </a:r>
            <a:endParaRPr/>
          </a:p>
        </p:txBody>
      </p:sp>
      <p:sp>
        <p:nvSpPr>
          <p:cNvPr id="1515" name="Google Shape;151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6" name="Google Shape;1516;p47"/>
          <p:cNvPicPr preferRelativeResize="0"/>
          <p:nvPr/>
        </p:nvPicPr>
        <p:blipFill rotWithShape="1">
          <a:blip r:embed="rId3">
            <a:alphaModFix/>
          </a:blip>
          <a:srcRect b="533" l="0" r="0" t="534"/>
          <a:stretch/>
        </p:blipFill>
        <p:spPr>
          <a:xfrm>
            <a:off x="1494912" y="1545775"/>
            <a:ext cx="6154173" cy="30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47"/>
          <p:cNvSpPr txBox="1"/>
          <p:nvPr/>
        </p:nvSpPr>
        <p:spPr>
          <a:xfrm>
            <a:off x="4218275" y="1220625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Análisis I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8"/>
          <p:cNvSpPr txBox="1"/>
          <p:nvPr>
            <p:ph type="title"/>
          </p:nvPr>
        </p:nvSpPr>
        <p:spPr>
          <a:xfrm>
            <a:off x="720000" y="198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¿Diferentes carreras puntúan diferente a la misma materia?</a:t>
            </a:r>
            <a:endParaRPr/>
          </a:p>
        </p:txBody>
      </p:sp>
      <p:sp>
        <p:nvSpPr>
          <p:cNvPr id="1523" name="Google Shape;152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4" name="Google Shape;15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925" y="1375550"/>
            <a:ext cx="2891100" cy="175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050" y="3204150"/>
            <a:ext cx="3108499" cy="18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2100" y="1384525"/>
            <a:ext cx="3032987" cy="17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4825" y="3280350"/>
            <a:ext cx="3032973" cy="1772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8"/>
          <p:cNvSpPr txBox="1"/>
          <p:nvPr/>
        </p:nvSpPr>
        <p:spPr>
          <a:xfrm>
            <a:off x="2007650" y="1081325"/>
            <a:ext cx="10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Análisis II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29" name="Google Shape;1529;p48"/>
          <p:cNvSpPr txBox="1"/>
          <p:nvPr/>
        </p:nvSpPr>
        <p:spPr>
          <a:xfrm>
            <a:off x="6123674" y="1096725"/>
            <a:ext cx="16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Cálculo Numérico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9"/>
          <p:cNvSpPr txBox="1"/>
          <p:nvPr>
            <p:ph type="title"/>
          </p:nvPr>
        </p:nvSpPr>
        <p:spPr>
          <a:xfrm>
            <a:off x="720000" y="198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Análisis de sentimiento</a:t>
            </a:r>
            <a:endParaRPr/>
          </a:p>
        </p:txBody>
      </p:sp>
      <p:sp>
        <p:nvSpPr>
          <p:cNvPr id="1535" name="Google Shape;153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6" name="Google Shape;1536;p49"/>
          <p:cNvPicPr preferRelativeResize="0"/>
          <p:nvPr/>
        </p:nvPicPr>
        <p:blipFill rotWithShape="1">
          <a:blip r:embed="rId3">
            <a:alphaModFix/>
          </a:blip>
          <a:srcRect b="0" l="55057" r="-4" t="7304"/>
          <a:stretch/>
        </p:blipFill>
        <p:spPr>
          <a:xfrm>
            <a:off x="5965500" y="1128050"/>
            <a:ext cx="1796700" cy="37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49"/>
          <p:cNvPicPr preferRelativeResize="0"/>
          <p:nvPr/>
        </p:nvPicPr>
        <p:blipFill rotWithShape="1">
          <a:blip r:embed="rId4">
            <a:alphaModFix/>
          </a:blip>
          <a:srcRect b="0" l="0" r="0" t="5838"/>
          <a:stretch/>
        </p:blipFill>
        <p:spPr>
          <a:xfrm>
            <a:off x="1349900" y="1098200"/>
            <a:ext cx="3997549" cy="38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"/>
          <p:cNvSpPr txBox="1"/>
          <p:nvPr>
            <p:ph type="title"/>
          </p:nvPr>
        </p:nvSpPr>
        <p:spPr>
          <a:xfrm>
            <a:off x="720000" y="-12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Preguntas de la encuesta de Materias</a:t>
            </a:r>
            <a:endParaRPr/>
          </a:p>
        </p:txBody>
      </p:sp>
      <p:sp>
        <p:nvSpPr>
          <p:cNvPr id="1038" name="Google Shape;103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5"/>
          <p:cNvSpPr txBox="1"/>
          <p:nvPr>
            <p:ph idx="1" type="body"/>
          </p:nvPr>
        </p:nvSpPr>
        <p:spPr>
          <a:xfrm>
            <a:off x="457200" y="687225"/>
            <a:ext cx="82296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 programa de la materia era conocido por los alumnos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 dictado de las clases cumplió con el programa de la materia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 desarrollo de cada uno de los temas fue adecuado.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 tiempo asignado a cada uno de los temas fue suficiente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Hubo buena coordinación entre las clases teóricas y las clases de problemas, laboratorio y/o seminarios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 dieron a conocer las normas de seguridad para el trabajo en el laboratorio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 cumplieron las normas de seguridad para el trabajo en el laboratorio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El material disponible en el laboratorio fue apropiado y suficiente para el desarrollo de las prácticas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 bibliografía sugerida fue adecuada para comprender los contenidos específicos de la materia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 bibliografía sugerida sirvió para ampliar y/o profundizar los contenidos de la materia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Los exámenes se ajustaron a los contenidos programados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Las consignas de los exámenes fueron claras y precisas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Las correcciones me orientaron para superar las dificultades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Pude conocer y comentar los criterios de valoración del examen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Las notas con que fui calificado reflejan mi desempeño en los exámenes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Considero que los conocimientos adquiridos en este curso son importantes para mi formación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3" name="Google Shape;1543;p50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¿A algún departamento le va mejor en las encuestas?</a:t>
            </a:r>
            <a:endParaRPr/>
          </a:p>
        </p:txBody>
      </p:sp>
      <p:pic>
        <p:nvPicPr>
          <p:cNvPr id="1544" name="Google Shape;154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926" y="2038650"/>
            <a:ext cx="7040159" cy="195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50"/>
          <p:cNvSpPr txBox="1"/>
          <p:nvPr/>
        </p:nvSpPr>
        <p:spPr>
          <a:xfrm>
            <a:off x="840450" y="4045325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546" name="Google Shape;1546;p50"/>
          <p:cNvCxnSpPr/>
          <p:nvPr/>
        </p:nvCxnSpPr>
        <p:spPr>
          <a:xfrm flipH="1">
            <a:off x="5804500" y="1792950"/>
            <a:ext cx="269100" cy="26880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7" name="Google Shape;1547;p50"/>
          <p:cNvCxnSpPr/>
          <p:nvPr/>
        </p:nvCxnSpPr>
        <p:spPr>
          <a:xfrm flipH="1">
            <a:off x="3899500" y="1792950"/>
            <a:ext cx="269100" cy="26880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8" name="Google Shape;1548;p50"/>
          <p:cNvCxnSpPr/>
          <p:nvPr/>
        </p:nvCxnSpPr>
        <p:spPr>
          <a:xfrm>
            <a:off x="4280625" y="2582438"/>
            <a:ext cx="230700" cy="230700"/>
          </a:xfrm>
          <a:prstGeom prst="straightConnector1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9" name="Google Shape;1549;p50"/>
          <p:cNvCxnSpPr/>
          <p:nvPr/>
        </p:nvCxnSpPr>
        <p:spPr>
          <a:xfrm flipH="1">
            <a:off x="4869925" y="2563388"/>
            <a:ext cx="269100" cy="26880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0" name="Google Shape;1550;p50"/>
          <p:cNvCxnSpPr/>
          <p:nvPr/>
        </p:nvCxnSpPr>
        <p:spPr>
          <a:xfrm>
            <a:off x="5271225" y="3192038"/>
            <a:ext cx="230700" cy="230700"/>
          </a:xfrm>
          <a:prstGeom prst="straightConnector1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6" name="Google Shape;1556;p51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¿A algún departamento le va mejor en las encuestas?</a:t>
            </a:r>
            <a:endParaRPr/>
          </a:p>
        </p:txBody>
      </p:sp>
      <p:pic>
        <p:nvPicPr>
          <p:cNvPr id="1557" name="Google Shape;155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800" y="3187499"/>
            <a:ext cx="6652426" cy="184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8" name="Google Shape;1558;p51"/>
          <p:cNvGrpSpPr/>
          <p:nvPr/>
        </p:nvGrpSpPr>
        <p:grpSpPr>
          <a:xfrm>
            <a:off x="1112547" y="1088593"/>
            <a:ext cx="6766501" cy="2425929"/>
            <a:chOff x="840450" y="1792950"/>
            <a:chExt cx="7251635" cy="2697275"/>
          </a:xfrm>
        </p:grpSpPr>
        <p:pic>
          <p:nvPicPr>
            <p:cNvPr id="1559" name="Google Shape;1559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1926" y="2038650"/>
              <a:ext cx="7040159" cy="1955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0" name="Google Shape;1560;p51"/>
            <p:cNvSpPr txBox="1"/>
            <p:nvPr/>
          </p:nvSpPr>
          <p:spPr>
            <a:xfrm>
              <a:off x="840450" y="4045325"/>
              <a:ext cx="64545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1561" name="Google Shape;1561;p51"/>
            <p:cNvCxnSpPr/>
            <p:nvPr/>
          </p:nvCxnSpPr>
          <p:spPr>
            <a:xfrm flipH="1">
              <a:off x="5804500" y="1792950"/>
              <a:ext cx="269100" cy="268800"/>
            </a:xfrm>
            <a:prstGeom prst="straightConnector1">
              <a:avLst/>
            </a:prstGeom>
            <a:noFill/>
            <a:ln cap="flat" cmpd="sng" w="19050">
              <a:solidFill>
                <a:srgbClr val="134F5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62" name="Google Shape;1562;p51"/>
            <p:cNvCxnSpPr/>
            <p:nvPr/>
          </p:nvCxnSpPr>
          <p:spPr>
            <a:xfrm flipH="1">
              <a:off x="3899500" y="1792950"/>
              <a:ext cx="269100" cy="268800"/>
            </a:xfrm>
            <a:prstGeom prst="straightConnector1">
              <a:avLst/>
            </a:prstGeom>
            <a:noFill/>
            <a:ln cap="flat" cmpd="sng" w="19050">
              <a:solidFill>
                <a:srgbClr val="134F5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63" name="Google Shape;1563;p51"/>
            <p:cNvCxnSpPr/>
            <p:nvPr/>
          </p:nvCxnSpPr>
          <p:spPr>
            <a:xfrm>
              <a:off x="4280625" y="2582438"/>
              <a:ext cx="230700" cy="230700"/>
            </a:xfrm>
            <a:prstGeom prst="straightConnector1">
              <a:avLst/>
            </a:prstGeom>
            <a:noFill/>
            <a:ln cap="flat" cmpd="sng" w="19050">
              <a:solidFill>
                <a:srgbClr val="A61C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1564" name="Google Shape;1564;p51"/>
          <p:cNvCxnSpPr/>
          <p:nvPr/>
        </p:nvCxnSpPr>
        <p:spPr>
          <a:xfrm>
            <a:off x="7075703" y="3108932"/>
            <a:ext cx="215400" cy="207600"/>
          </a:xfrm>
          <a:prstGeom prst="straightConnector1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5" name="Google Shape;1565;p51"/>
          <p:cNvCxnSpPr/>
          <p:nvPr/>
        </p:nvCxnSpPr>
        <p:spPr>
          <a:xfrm flipH="1">
            <a:off x="5863048" y="3305524"/>
            <a:ext cx="251100" cy="24180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1" name="Google Shape;1571;p52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¿A algún departamento le va mejor en las encuestas?</a:t>
            </a:r>
            <a:endParaRPr/>
          </a:p>
        </p:txBody>
      </p:sp>
      <p:pic>
        <p:nvPicPr>
          <p:cNvPr id="1572" name="Google Shape;157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800" y="3187499"/>
            <a:ext cx="6652426" cy="184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3" name="Google Shape;1573;p52"/>
          <p:cNvGrpSpPr/>
          <p:nvPr/>
        </p:nvGrpSpPr>
        <p:grpSpPr>
          <a:xfrm>
            <a:off x="1112547" y="1309575"/>
            <a:ext cx="6766501" cy="2204947"/>
            <a:chOff x="840450" y="2038650"/>
            <a:chExt cx="7251635" cy="2451575"/>
          </a:xfrm>
        </p:grpSpPr>
        <p:pic>
          <p:nvPicPr>
            <p:cNvPr id="1574" name="Google Shape;1574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1926" y="2038650"/>
              <a:ext cx="7040159" cy="1955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5" name="Google Shape;1575;p52"/>
            <p:cNvSpPr txBox="1"/>
            <p:nvPr/>
          </p:nvSpPr>
          <p:spPr>
            <a:xfrm>
              <a:off x="840450" y="4045325"/>
              <a:ext cx="64545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1576" name="Google Shape;1576;p52"/>
            <p:cNvCxnSpPr/>
            <p:nvPr/>
          </p:nvCxnSpPr>
          <p:spPr>
            <a:xfrm flipH="1">
              <a:off x="4869925" y="2563388"/>
              <a:ext cx="269100" cy="268800"/>
            </a:xfrm>
            <a:prstGeom prst="straightConnector1">
              <a:avLst/>
            </a:prstGeom>
            <a:noFill/>
            <a:ln cap="flat" cmpd="sng" w="19050">
              <a:solidFill>
                <a:srgbClr val="134F5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77" name="Google Shape;1577;p52"/>
            <p:cNvCxnSpPr/>
            <p:nvPr/>
          </p:nvCxnSpPr>
          <p:spPr>
            <a:xfrm>
              <a:off x="5271225" y="3192038"/>
              <a:ext cx="230700" cy="230700"/>
            </a:xfrm>
            <a:prstGeom prst="straightConnector1">
              <a:avLst/>
            </a:prstGeom>
            <a:noFill/>
            <a:ln cap="flat" cmpd="sng" w="19050">
              <a:solidFill>
                <a:srgbClr val="A61C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1578" name="Google Shape;1578;p52"/>
          <p:cNvCxnSpPr/>
          <p:nvPr/>
        </p:nvCxnSpPr>
        <p:spPr>
          <a:xfrm>
            <a:off x="1607228" y="4542257"/>
            <a:ext cx="215400" cy="207600"/>
          </a:xfrm>
          <a:prstGeom prst="straightConnector1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79" name="Google Shape;1579;p52"/>
          <p:cNvCxnSpPr/>
          <p:nvPr/>
        </p:nvCxnSpPr>
        <p:spPr>
          <a:xfrm flipH="1">
            <a:off x="2131498" y="4426099"/>
            <a:ext cx="251100" cy="24180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"/>
          <p:cNvSpPr txBox="1"/>
          <p:nvPr>
            <p:ph idx="1" type="body"/>
          </p:nvPr>
        </p:nvSpPr>
        <p:spPr>
          <a:xfrm>
            <a:off x="457200" y="687225"/>
            <a:ext cx="82296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Asiste normalmente a clase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Cumple con los horarios establecidos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Mantiene un trato adecuado con sus alumnos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Parece dominar la asignatura que imparte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Sus clases están bien organizadas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Explica con claridad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Varía las estrategias de enseñanza para asegurar la comprensión, aclarar dudas o atender necesidades individuales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Presenta un panorama amplio de su asignatura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Responde con exactitud y precisión a las preguntas que le hacen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Intenta que los alumnos participen en las clases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Acepta la crítica fundamentada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Utiliza en clase un material didáctico que ayuda a comprender las explicaciones</a:t>
            </a:r>
            <a:endParaRPr/>
          </a:p>
        </p:txBody>
      </p:sp>
      <p:sp>
        <p:nvSpPr>
          <p:cNvPr id="1045" name="Google Shape;1045;p6"/>
          <p:cNvSpPr txBox="1"/>
          <p:nvPr>
            <p:ph type="title"/>
          </p:nvPr>
        </p:nvSpPr>
        <p:spPr>
          <a:xfrm>
            <a:off x="720000" y="-12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Preguntas de la encuesta de Docentes</a:t>
            </a:r>
            <a:endParaRPr/>
          </a:p>
        </p:txBody>
      </p:sp>
      <p:sp>
        <p:nvSpPr>
          <p:cNvPr id="1046" name="Google Shape;104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000"/>
              <a:t>Preguntas y Resultados</a:t>
            </a:r>
            <a:endParaRPr sz="5000"/>
          </a:p>
        </p:txBody>
      </p:sp>
      <p:sp>
        <p:nvSpPr>
          <p:cNvPr id="1052" name="Google Shape;105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Malas Materias         </a:t>
            </a:r>
            <a:r>
              <a:rPr lang="en">
                <a:solidFill>
                  <a:srgbClr val="00C3B1"/>
                </a:solidFill>
              </a:rPr>
              <a:t>Malos Docentes?</a:t>
            </a:r>
            <a:endParaRPr>
              <a:solidFill>
                <a:srgbClr val="00C3B1"/>
              </a:solidFill>
            </a:endParaRPr>
          </a:p>
        </p:txBody>
      </p:sp>
      <p:sp>
        <p:nvSpPr>
          <p:cNvPr id="1058" name="Google Shape;1058;p8"/>
          <p:cNvSpPr txBox="1"/>
          <p:nvPr>
            <p:ph idx="1" type="body"/>
          </p:nvPr>
        </p:nvSpPr>
        <p:spPr>
          <a:xfrm>
            <a:off x="720000" y="1144425"/>
            <a:ext cx="72297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Malos resultados en las encuestas de materias, se refleja en malas encuestas docentes?</a:t>
            </a:r>
            <a:endParaRPr sz="1600"/>
          </a:p>
        </p:txBody>
      </p:sp>
      <p:sp>
        <p:nvSpPr>
          <p:cNvPr id="1059" name="Google Shape;1059;p8"/>
          <p:cNvSpPr/>
          <p:nvPr/>
        </p:nvSpPr>
        <p:spPr>
          <a:xfrm>
            <a:off x="4264950" y="710700"/>
            <a:ext cx="4617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12675"/>
            <a:ext cx="3330778" cy="286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7471" y="1787531"/>
            <a:ext cx="3389330" cy="291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8"/>
          <p:cNvSpPr txBox="1"/>
          <p:nvPr/>
        </p:nvSpPr>
        <p:spPr>
          <a:xfrm>
            <a:off x="1040425" y="2183425"/>
            <a:ext cx="13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⍴ = 0.39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σ = 0.59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63" name="Google Shape;1063;p8"/>
          <p:cNvSpPr txBox="1"/>
          <p:nvPr/>
        </p:nvSpPr>
        <p:spPr>
          <a:xfrm>
            <a:off x="5841025" y="2183425"/>
            <a:ext cx="13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⍴ = 0.30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σ = 0.61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64" name="Google Shape;106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1837786"/>
            <a:ext cx="3487200" cy="286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254" y="1837800"/>
            <a:ext cx="3487200" cy="28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Malas Materias         Malos Docentes?</a:t>
            </a:r>
            <a:endParaRPr/>
          </a:p>
        </p:txBody>
      </p:sp>
      <p:sp>
        <p:nvSpPr>
          <p:cNvPr id="1072" name="Google Shape;1072;p9"/>
          <p:cNvSpPr/>
          <p:nvPr/>
        </p:nvSpPr>
        <p:spPr>
          <a:xfrm>
            <a:off x="4264950" y="710700"/>
            <a:ext cx="4617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9"/>
          <p:cNvSpPr txBox="1"/>
          <p:nvPr/>
        </p:nvSpPr>
        <p:spPr>
          <a:xfrm>
            <a:off x="1040425" y="2183425"/>
            <a:ext cx="13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⍴ = 0.13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σ = 0.70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74" name="Google Shape;1074;p9"/>
          <p:cNvSpPr txBox="1"/>
          <p:nvPr/>
        </p:nvSpPr>
        <p:spPr>
          <a:xfrm>
            <a:off x="5841025" y="2183425"/>
            <a:ext cx="13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⍴ = 0.22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σ = 0.72</a:t>
            </a:r>
            <a:endParaRPr b="0" i="0" sz="14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75" name="Google Shape;107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Green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EEEEEE"/>
      </a:lt2>
      <a:accent1>
        <a:srgbClr val="D3F8F1"/>
      </a:accent1>
      <a:accent2>
        <a:srgbClr val="00C3B1"/>
      </a:accent2>
      <a:accent3>
        <a:srgbClr val="F0FEFE"/>
      </a:accent3>
      <a:accent4>
        <a:srgbClr val="FFFFFF"/>
      </a:accent4>
      <a:accent5>
        <a:srgbClr val="D0F9F4"/>
      </a:accent5>
      <a:accent6>
        <a:srgbClr val="8AFFF6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